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7"/>
  </p:notesMasterIdLst>
  <p:handoutMasterIdLst>
    <p:handoutMasterId r:id="rId28"/>
  </p:handoutMasterIdLst>
  <p:sldIdLst>
    <p:sldId id="426" r:id="rId2"/>
    <p:sldId id="401" r:id="rId3"/>
    <p:sldId id="678" r:id="rId4"/>
    <p:sldId id="696" r:id="rId5"/>
    <p:sldId id="676" r:id="rId6"/>
    <p:sldId id="585" r:id="rId7"/>
    <p:sldId id="586" r:id="rId8"/>
    <p:sldId id="681" r:id="rId9"/>
    <p:sldId id="682" r:id="rId10"/>
    <p:sldId id="683" r:id="rId11"/>
    <p:sldId id="684" r:id="rId12"/>
    <p:sldId id="603" r:id="rId13"/>
    <p:sldId id="685" r:id="rId14"/>
    <p:sldId id="695" r:id="rId15"/>
    <p:sldId id="617" r:id="rId16"/>
    <p:sldId id="488" r:id="rId17"/>
    <p:sldId id="494" r:id="rId18"/>
    <p:sldId id="689" r:id="rId19"/>
    <p:sldId id="496" r:id="rId20"/>
    <p:sldId id="688" r:id="rId21"/>
    <p:sldId id="503" r:id="rId22"/>
    <p:sldId id="690" r:id="rId23"/>
    <p:sldId id="691" r:id="rId24"/>
    <p:sldId id="587" r:id="rId25"/>
    <p:sldId id="510" r:id="rId26"/>
  </p:sldIdLst>
  <p:sldSz cx="9144000" cy="5143500" type="screen16x9"/>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
          <p15:clr>
            <a:srgbClr val="A4A3A4"/>
          </p15:clr>
        </p15:guide>
        <p15:guide id="2" orient="horz" pos="2835" userDrawn="1">
          <p15:clr>
            <a:srgbClr val="A4A3A4"/>
          </p15:clr>
        </p15:guide>
        <p15:guide id="3" orient="horz" pos="864">
          <p15:clr>
            <a:srgbClr val="A4A3A4"/>
          </p15:clr>
        </p15:guide>
        <p15:guide id="4" pos="5472">
          <p15:clr>
            <a:srgbClr val="A4A3A4"/>
          </p15:clr>
        </p15:guide>
        <p15:guide id="5" pos="2937">
          <p15:clr>
            <a:srgbClr val="A4A3A4"/>
          </p15:clr>
        </p15:guide>
        <p15:guide id="6" pos="288">
          <p15:clr>
            <a:srgbClr val="A4A3A4"/>
          </p15:clr>
        </p15:guide>
        <p15:guide id="7" pos="2824"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9ABFDC"/>
    <a:srgbClr val="5291DD"/>
    <a:srgbClr val="0237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5780E6-A8F4-46B0-B82D-9E7F56C639EF}">
  <a:tblStyle styleId="{1C5780E6-A8F4-46B0-B82D-9E7F56C639EF}" styleName="Novartis Table">
    <a:wholeTbl>
      <a:tcTxStyle>
        <a:fontRef idx="minor"/>
        <a:srgbClr val="000000"/>
      </a:tcTxStyle>
      <a:tcStyle>
        <a:tcBdr>
          <a:left>
            <a:ln>
              <a:noFill/>
            </a:ln>
          </a:left>
          <a:right>
            <a:ln>
              <a:noFill/>
            </a:ln>
          </a:right>
          <a:top>
            <a:ln w="6350">
              <a:solidFill>
                <a:srgbClr val="646464"/>
              </a:solidFill>
            </a:ln>
          </a:top>
          <a:bottom>
            <a:ln w="6350">
              <a:solidFill>
                <a:srgbClr val="646464"/>
              </a:solidFill>
            </a:ln>
          </a:bottom>
          <a:insideH>
            <a:ln w="6350">
              <a:solidFill>
                <a:srgbClr val="646464"/>
              </a:solidFill>
            </a:ln>
          </a:insideH>
          <a:insideV>
            <a:ln>
              <a:noFill/>
            </a:ln>
          </a:insideV>
        </a:tcBdr>
        <a:fill>
          <a:noFill/>
        </a:fill>
      </a:tcStyle>
    </a:wholeTbl>
    <a:band1H>
      <a:tcStyle>
        <a:tcBdr/>
        <a:fill>
          <a:noFill/>
        </a:fill>
      </a:tcStyle>
    </a:band1H>
    <a:band2H>
      <a:tcStyle>
        <a:tcBdr/>
        <a:fill>
          <a:noFill/>
        </a:fill>
      </a:tcStyle>
    </a:band2H>
    <a:band1V>
      <a:tcStyle>
        <a:tcBdr/>
        <a:fill>
          <a:noFill/>
        </a:fill>
      </a:tcStyle>
    </a:band1V>
    <a:band2V>
      <a:tcStyle>
        <a:tcBdr/>
        <a:fill>
          <a:noFill/>
        </a:fill>
      </a:tcStyle>
    </a:band2V>
    <a:lastCol>
      <a:tcTxStyle b="on">
        <a:fontRef idx="minor"/>
        <a:srgbClr val="000000"/>
      </a:tcTxStyle>
      <a:tcStyle>
        <a:tcBdr/>
      </a:tcStyle>
    </a:lastCol>
    <a:firstCol>
      <a:tcTxStyle b="on">
        <a:fontRef idx="minor"/>
        <a:srgbClr val="000000"/>
      </a:tcTxStyle>
      <a:tcStyle>
        <a:tcBdr/>
      </a:tcStyle>
    </a:firstCol>
    <a:lastRow>
      <a:tcTxStyle b="on">
        <a:fontRef idx="minor"/>
        <a:srgbClr val="000000"/>
      </a:tcTxStyle>
      <a:tcStyle>
        <a:tcBdr>
          <a:top>
            <a:ln w="19050">
              <a:solidFill>
                <a:srgbClr val="000000"/>
              </a:solidFill>
            </a:ln>
          </a:top>
          <a:bottom>
            <a:ln>
              <a:noFill/>
            </a:ln>
          </a:bottom>
        </a:tcBdr>
        <a:fill>
          <a:noFill/>
        </a:fill>
      </a:tcStyle>
    </a:lastRow>
    <a:firstRow>
      <a:tcTxStyle b="on">
        <a:fontRef idx="minor"/>
        <a:srgbClr val="0460A9"/>
      </a:tcTxStyle>
      <a:tcStyle>
        <a:tcBdr>
          <a:top>
            <a:ln>
              <a:noFill/>
            </a:ln>
          </a:top>
          <a:bottom>
            <a:ln w="19050">
              <a:solidFill>
                <a:srgbClr val="0460A9"/>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55" autoAdjust="0"/>
    <p:restoredTop sz="89884" autoAdjust="0"/>
  </p:normalViewPr>
  <p:slideViewPr>
    <p:cSldViewPr showGuides="1">
      <p:cViewPr varScale="1">
        <p:scale>
          <a:sx n="137" d="100"/>
          <a:sy n="137" d="100"/>
        </p:scale>
        <p:origin x="756" y="114"/>
      </p:cViewPr>
      <p:guideLst>
        <p:guide orient="horz" pos="214"/>
        <p:guide orient="horz" pos="2835"/>
        <p:guide orient="horz" pos="864"/>
        <p:guide pos="5472"/>
        <p:guide pos="2937"/>
        <p:guide pos="288"/>
        <p:guide pos="2824"/>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65" d="100"/>
          <a:sy n="165" d="100"/>
        </p:scale>
        <p:origin x="4104" y="192"/>
      </p:cViewPr>
      <p:guideLst>
        <p:guide orient="horz" pos="3127"/>
        <p:guide pos="214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50443" y="0"/>
            <a:ext cx="2945659" cy="496411"/>
          </a:xfrm>
          <a:prstGeom prst="rect">
            <a:avLst/>
          </a:prstGeom>
        </p:spPr>
        <p:txBody>
          <a:bodyPr vert="horz" lIns="91440" tIns="45720" rIns="91440" bIns="45720" rtlCol="0"/>
          <a:lstStyle>
            <a:lvl1pPr algn="r">
              <a:defRPr sz="1200"/>
            </a:lvl1pPr>
          </a:lstStyle>
          <a:p>
            <a:fld id="{61BB60FF-ACF0-5A4A-9C79-4881E6B16567}" type="datetimeFigureOut">
              <a:rPr lang="en-US" smtClean="0">
                <a:latin typeface="Arial" charset="0"/>
              </a:rPr>
              <a:pPr/>
              <a:t>3/24/2022</a:t>
            </a:fld>
            <a:endParaRPr lang="en-US" dirty="0">
              <a:latin typeface="Arial" charset="0"/>
            </a:endParaRPr>
          </a:p>
        </p:txBody>
      </p:sp>
      <p:sp>
        <p:nvSpPr>
          <p:cNvPr id="4" name="Footer Placeholder 3"/>
          <p:cNvSpPr>
            <a:spLocks noGrp="1"/>
          </p:cNvSpPr>
          <p:nvPr>
            <p:ph type="ftr" sz="quarter" idx="2"/>
          </p:nvPr>
        </p:nvSpPr>
        <p:spPr>
          <a:xfrm>
            <a:off x="0" y="9430091"/>
            <a:ext cx="2945659" cy="496411"/>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50443" y="9430091"/>
            <a:ext cx="2945659" cy="496411"/>
          </a:xfrm>
          <a:prstGeom prst="rect">
            <a:avLst/>
          </a:prstGeom>
        </p:spPr>
        <p:txBody>
          <a:bodyPr vert="horz" lIns="91440" tIns="45720" rIns="91440" bIns="45720" rtlCol="0" anchor="b"/>
          <a:lstStyle>
            <a:lvl1pPr algn="r">
              <a:defRPr sz="1200"/>
            </a:lvl1pPr>
          </a:lstStyle>
          <a:p>
            <a:fld id="{56ABA786-EB35-BA4C-A7F7-24740D3067F1}" type="slidenum">
              <a:rPr lang="en-US" smtClean="0">
                <a:latin typeface="Arial" charset="0"/>
              </a:rPr>
              <a:pPr/>
              <a:t>‹#›</a:t>
            </a:fld>
            <a:endParaRPr lang="en-US" dirty="0">
              <a:latin typeface="Arial" charset="0"/>
            </a:endParaRPr>
          </a:p>
        </p:txBody>
      </p:sp>
    </p:spTree>
    <p:extLst>
      <p:ext uri="{BB962C8B-B14F-4D97-AF65-F5344CB8AC3E}">
        <p14:creationId xmlns:p14="http://schemas.microsoft.com/office/powerpoint/2010/main" val="237994723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b="0" i="0">
                <a:latin typeface="Arial" charset="0"/>
              </a:defRPr>
            </a:lvl1pPr>
          </a:lstStyle>
          <a:p>
            <a:endParaRPr lang="en-US" dirty="0"/>
          </a:p>
        </p:txBody>
      </p:sp>
      <p:sp>
        <p:nvSpPr>
          <p:cNvPr id="3" name="Date Placeholder 2"/>
          <p:cNvSpPr>
            <a:spLocks noGrp="1"/>
          </p:cNvSpPr>
          <p:nvPr>
            <p:ph type="dt" idx="1"/>
          </p:nvPr>
        </p:nvSpPr>
        <p:spPr>
          <a:xfrm>
            <a:off x="3850443" y="0"/>
            <a:ext cx="2945659" cy="496411"/>
          </a:xfrm>
          <a:prstGeom prst="rect">
            <a:avLst/>
          </a:prstGeom>
        </p:spPr>
        <p:txBody>
          <a:bodyPr vert="horz" lIns="91440" tIns="45720" rIns="91440" bIns="45720" rtlCol="0"/>
          <a:lstStyle>
            <a:lvl1pPr algn="r">
              <a:defRPr sz="1200" b="0" i="0">
                <a:latin typeface="Arial" charset="0"/>
              </a:defRPr>
            </a:lvl1pPr>
          </a:lstStyle>
          <a:p>
            <a:fld id="{0C4595FF-6E7F-4C41-B8DF-4AE76FC1F075}" type="datetimeFigureOut">
              <a:rPr lang="en-US" smtClean="0"/>
              <a:pPr/>
              <a:t>3/24/2022</a:t>
            </a:fld>
            <a:endParaRPr lang="en-US" dirty="0"/>
          </a:p>
        </p:txBody>
      </p:sp>
      <p:sp>
        <p:nvSpPr>
          <p:cNvPr id="4" name="Slide Image Placehold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430091"/>
            <a:ext cx="2945659" cy="496411"/>
          </a:xfrm>
          <a:prstGeom prst="rect">
            <a:avLst/>
          </a:prstGeom>
        </p:spPr>
        <p:txBody>
          <a:bodyPr vert="horz" lIns="91440" tIns="45720" rIns="91440" bIns="45720" rtlCol="0" anchor="b"/>
          <a:lstStyle>
            <a:lvl1pPr algn="l">
              <a:defRPr sz="1200" b="0" i="0">
                <a:latin typeface="Arial" charset="0"/>
              </a:defRPr>
            </a:lvl1pPr>
          </a:lstStyle>
          <a:p>
            <a:endParaRPr lang="en-US" dirty="0"/>
          </a:p>
        </p:txBody>
      </p:sp>
      <p:sp>
        <p:nvSpPr>
          <p:cNvPr id="7" name="Slide Number Placeholder 6"/>
          <p:cNvSpPr>
            <a:spLocks noGrp="1"/>
          </p:cNvSpPr>
          <p:nvPr>
            <p:ph type="sldNum" sz="quarter" idx="5"/>
          </p:nvPr>
        </p:nvSpPr>
        <p:spPr>
          <a:xfrm>
            <a:off x="3850443" y="9430091"/>
            <a:ext cx="2945659" cy="496411"/>
          </a:xfrm>
          <a:prstGeom prst="rect">
            <a:avLst/>
          </a:prstGeom>
        </p:spPr>
        <p:txBody>
          <a:bodyPr vert="horz" lIns="91440" tIns="45720" rIns="91440" bIns="45720" rtlCol="0" anchor="b"/>
          <a:lstStyle>
            <a:lvl1pPr algn="r">
              <a:defRPr sz="1200" b="0" i="0">
                <a:latin typeface="Arial" charset="0"/>
              </a:defRPr>
            </a:lvl1pPr>
          </a:lstStyle>
          <a:p>
            <a:fld id="{5A6330BE-D91A-D240-B266-E5D5F99B4CCE}" type="slidenum">
              <a:rPr lang="en-US" smtClean="0"/>
              <a:pPr/>
              <a:t>‹#›</a:t>
            </a:fld>
            <a:endParaRPr lang="en-US" dirty="0"/>
          </a:p>
        </p:txBody>
      </p:sp>
    </p:spTree>
    <p:extLst>
      <p:ext uri="{BB962C8B-B14F-4D97-AF65-F5344CB8AC3E}">
        <p14:creationId xmlns:p14="http://schemas.microsoft.com/office/powerpoint/2010/main" val="312631671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b="0" i="0" kern="1200">
        <a:solidFill>
          <a:schemeClr val="tx1"/>
        </a:solidFill>
        <a:latin typeface="Arial" charset="0"/>
        <a:ea typeface="+mn-ea"/>
        <a:cs typeface="+mn-cs"/>
      </a:defRPr>
    </a:lvl1pPr>
    <a:lvl2pPr marL="457200" algn="l" defTabSz="457200" rtl="0" eaLnBrk="1" latinLnBrk="0" hangingPunct="1">
      <a:defRPr sz="1200" b="0" i="0" kern="1200">
        <a:solidFill>
          <a:schemeClr val="tx1"/>
        </a:solidFill>
        <a:latin typeface="Arial" charset="0"/>
        <a:ea typeface="+mn-ea"/>
        <a:cs typeface="+mn-cs"/>
      </a:defRPr>
    </a:lvl2pPr>
    <a:lvl3pPr marL="914400" algn="l" defTabSz="457200" rtl="0" eaLnBrk="1" latinLnBrk="0" hangingPunct="1">
      <a:defRPr sz="1200" b="0" i="0" kern="1200">
        <a:solidFill>
          <a:schemeClr val="tx1"/>
        </a:solidFill>
        <a:latin typeface="Arial" charset="0"/>
        <a:ea typeface="+mn-ea"/>
        <a:cs typeface="+mn-cs"/>
      </a:defRPr>
    </a:lvl3pPr>
    <a:lvl4pPr marL="1371600" algn="l" defTabSz="457200" rtl="0" eaLnBrk="1" latinLnBrk="0" hangingPunct="1">
      <a:defRPr sz="1200" b="0" i="0" kern="1200">
        <a:solidFill>
          <a:schemeClr val="tx1"/>
        </a:solidFill>
        <a:latin typeface="Arial" charset="0"/>
        <a:ea typeface="+mn-ea"/>
        <a:cs typeface="+mn-cs"/>
      </a:defRPr>
    </a:lvl4pPr>
    <a:lvl5pPr marL="1828800" algn="l" defTabSz="457200" rtl="0" eaLnBrk="1" latinLnBrk="0" hangingPunct="1">
      <a:defRPr sz="1200" b="0" i="0" kern="1200">
        <a:solidFill>
          <a:schemeClr val="tx1"/>
        </a:solidFill>
        <a:latin typeface="Arial"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BB </a:t>
            </a:r>
            <a:r>
              <a:rPr lang="en-CH" dirty="0"/>
              <a:t>–</a:t>
            </a:r>
            <a:r>
              <a:rPr lang="en-US" dirty="0"/>
              <a:t> We will </a:t>
            </a:r>
            <a:r>
              <a:rPr lang="en-US" baseline="0" dirty="0"/>
              <a:t>present today on behalf of the </a:t>
            </a:r>
            <a:r>
              <a:rPr lang="en-US" baseline="0" dirty="0" err="1"/>
              <a:t>ggPMX</a:t>
            </a:r>
            <a:r>
              <a:rPr lang="en-US" baseline="0" dirty="0"/>
              <a:t> team, currently composed of both of us, Andrzej, Matt and Souvik from Novartis. </a:t>
            </a:r>
            <a:r>
              <a:rPr lang="en-US" baseline="0" dirty="0" err="1"/>
              <a:t>ggPMX</a:t>
            </a:r>
            <a:r>
              <a:rPr lang="en-US" baseline="0" dirty="0"/>
              <a:t> is an open-source R package which we developed over the past years with the aim to provide to the Pharmacometrics community a model diagnostics toolbox that is efficient and versatile.</a:t>
            </a:r>
          </a:p>
          <a:p>
            <a:endParaRPr lang="en-US" baseline="0" dirty="0"/>
          </a:p>
        </p:txBody>
      </p:sp>
      <p:sp>
        <p:nvSpPr>
          <p:cNvPr id="4" name="Slide Number Placeholder 3"/>
          <p:cNvSpPr>
            <a:spLocks noGrp="1"/>
          </p:cNvSpPr>
          <p:nvPr>
            <p:ph type="sldNum" sz="quarter" idx="10"/>
          </p:nvPr>
        </p:nvSpPr>
        <p:spPr/>
        <p:txBody>
          <a:bodyPr/>
          <a:lstStyle/>
          <a:p>
            <a:fld id="{5A6330BE-D91A-D240-B266-E5D5F99B4CCE}" type="slidenum">
              <a:rPr lang="en-US" smtClean="0"/>
              <a:pPr/>
              <a:t>1</a:t>
            </a:fld>
            <a:endParaRPr lang="en-US"/>
          </a:p>
        </p:txBody>
      </p:sp>
    </p:spTree>
    <p:extLst>
      <p:ext uri="{BB962C8B-B14F-4D97-AF65-F5344CB8AC3E}">
        <p14:creationId xmlns:p14="http://schemas.microsoft.com/office/powerpoint/2010/main" val="11540390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last page contained all additional</a:t>
            </a:r>
            <a:r>
              <a:rPr lang="en-US" baseline="0"/>
              <a:t> </a:t>
            </a:r>
            <a:r>
              <a:rPr lang="en-US" baseline="0" err="1"/>
              <a:t>stratifical</a:t>
            </a:r>
            <a:r>
              <a:rPr lang="en-US" baseline="0"/>
              <a:t> you have identified deemed necessary in evaluation the robustness of your model building</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10</a:t>
            </a:fld>
            <a:endParaRPr lang="en-US"/>
          </a:p>
        </p:txBody>
      </p:sp>
    </p:spTree>
    <p:extLst>
      <p:ext uri="{BB962C8B-B14F-4D97-AF65-F5344CB8AC3E}">
        <p14:creationId xmlns:p14="http://schemas.microsoft.com/office/powerpoint/2010/main" val="26106124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a:t>
            </a:r>
            <a:r>
              <a:rPr lang="en-CH"/>
              <a:t>–</a:t>
            </a:r>
            <a:r>
              <a:rPr lang="en-US"/>
              <a:t> Because this library has been developed over the past years, there are some requirements in terms of modeling software versions. : you need to use version later than</a:t>
            </a:r>
            <a:r>
              <a:rPr lang="en-US" baseline="0"/>
              <a:t> 7.2 in NONMEM. For Monolix version later than 2016 and perform some specific tasks to retrieve the data related to diagnostics plots</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11</a:t>
            </a:fld>
            <a:endParaRPr lang="en-US"/>
          </a:p>
        </p:txBody>
      </p:sp>
    </p:spTree>
    <p:extLst>
      <p:ext uri="{BB962C8B-B14F-4D97-AF65-F5344CB8AC3E}">
        <p14:creationId xmlns:p14="http://schemas.microsoft.com/office/powerpoint/2010/main" val="3001712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 A diagnostic report in </a:t>
            </a:r>
            <a:r>
              <a:rPr lang="en-US" dirty="0" err="1"/>
              <a:t>ggPMX</a:t>
            </a:r>
            <a:r>
              <a:rPr lang="en-US" dirty="0"/>
              <a:t> is nothing but a series of single plot commands. You have the possibility to access and generate yourself each individual plot without creating a report. We have given a few examples of various diagnostics. You use the controller to call the</a:t>
            </a:r>
            <a:r>
              <a:rPr lang="en-US" baseline="0" dirty="0"/>
              <a:t> single plot functions using the syntax </a:t>
            </a:r>
            <a:r>
              <a:rPr lang="en-US" baseline="0" dirty="0" err="1"/>
              <a:t>pmx_plot_nameoftheplot</a:t>
            </a:r>
            <a:r>
              <a:rPr lang="en-US" baseline="0" dirty="0"/>
              <a:t>().  These commands without additional arguments will create plots with the default settings.</a:t>
            </a:r>
            <a:endParaRPr lang="en-US" dirty="0"/>
          </a:p>
        </p:txBody>
      </p:sp>
      <p:sp>
        <p:nvSpPr>
          <p:cNvPr id="4" name="Slide Number Placeholder 3"/>
          <p:cNvSpPr>
            <a:spLocks noGrp="1"/>
          </p:cNvSpPr>
          <p:nvPr>
            <p:ph type="sldNum" sz="quarter" idx="10"/>
          </p:nvPr>
        </p:nvSpPr>
        <p:spPr/>
        <p:txBody>
          <a:bodyPr/>
          <a:lstStyle/>
          <a:p>
            <a:fld id="{5A6330BE-D91A-D240-B266-E5D5F99B4CCE}" type="slidenum">
              <a:rPr lang="en-US" smtClean="0"/>
              <a:pPr/>
              <a:t>12</a:t>
            </a:fld>
            <a:endParaRPr lang="en-US"/>
          </a:p>
        </p:txBody>
      </p:sp>
    </p:spTree>
    <p:extLst>
      <p:ext uri="{BB962C8B-B14F-4D97-AF65-F5344CB8AC3E}">
        <p14:creationId xmlns:p14="http://schemas.microsoft.com/office/powerpoint/2010/main" val="3026433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 </a:t>
            </a:r>
            <a:r>
              <a:rPr lang="en-CH" dirty="0"/>
              <a:t>–</a:t>
            </a:r>
            <a:r>
              <a:rPr lang="en-US" dirty="0"/>
              <a:t> Now, a little more details on how to create a diagnostics report.</a:t>
            </a:r>
            <a:r>
              <a:rPr lang="en-US" baseline="0" dirty="0"/>
              <a:t> You have the choice of 3 report formats: word, pdf or html. </a:t>
            </a:r>
          </a:p>
          <a:p>
            <a:endParaRPr lang="en-US" baseline="0" dirty="0"/>
          </a:p>
          <a:p>
            <a:r>
              <a:rPr lang="en-US" baseline="0" dirty="0"/>
              <a:t>Again, using the controller, you simply call the function </a:t>
            </a:r>
            <a:r>
              <a:rPr lang="en-US" baseline="0" dirty="0" err="1"/>
              <a:t>pmx_report</a:t>
            </a:r>
            <a:r>
              <a:rPr lang="en-US" baseline="0" dirty="0"/>
              <a:t> where you need to specify at least four arguments: </a:t>
            </a:r>
          </a:p>
          <a:p>
            <a:pPr marL="171450" indent="-171450">
              <a:buFontTx/>
              <a:buChar char="-"/>
            </a:pPr>
            <a:r>
              <a:rPr lang="en-US" baseline="0" dirty="0"/>
              <a:t>name of your report, </a:t>
            </a:r>
          </a:p>
          <a:p>
            <a:pPr marL="171450" indent="-171450">
              <a:buFontTx/>
              <a:buChar char="-"/>
            </a:pPr>
            <a:r>
              <a:rPr lang="en-US" baseline="0" dirty="0"/>
              <a:t>the folder where you want to save it and </a:t>
            </a:r>
          </a:p>
          <a:p>
            <a:pPr marL="171450" indent="-171450">
              <a:buFontTx/>
              <a:buChar char="-"/>
            </a:pPr>
            <a:r>
              <a:rPr lang="en-US" baseline="0" dirty="0"/>
              <a:t>the type of document you want to generate (word in the example code). Alternatively, you can also create a pdf or html report file.</a:t>
            </a:r>
          </a:p>
          <a:p>
            <a:pPr marL="0" indent="0">
              <a:buFontTx/>
              <a:buNone/>
            </a:pPr>
            <a:endParaRPr lang="en-US" baseline="0" dirty="0"/>
          </a:p>
          <a:p>
            <a:pPr marL="0" indent="0">
              <a:buFontTx/>
              <a:buNone/>
            </a:pPr>
            <a:r>
              <a:rPr lang="en-US" baseline="0" dirty="0"/>
              <a:t>You also have the option to create a folder containing </a:t>
            </a:r>
            <a:r>
              <a:rPr lang="en-US" dirty="0"/>
              <a:t>all plots as separate documents as displayed in the provided screenshot by using the option format = report. The </a:t>
            </a:r>
            <a:r>
              <a:rPr lang="en-US" dirty="0" err="1"/>
              <a:t>ggpmx_GOF</a:t>
            </a:r>
            <a:r>
              <a:rPr lang="en-US" dirty="0"/>
              <a:t> folder is actually very useful when you need to refer to a specific individual figure in a submission document.</a:t>
            </a:r>
          </a:p>
        </p:txBody>
      </p:sp>
      <p:sp>
        <p:nvSpPr>
          <p:cNvPr id="4" name="Slide Number Placeholder 3"/>
          <p:cNvSpPr>
            <a:spLocks noGrp="1"/>
          </p:cNvSpPr>
          <p:nvPr>
            <p:ph type="sldNum" sz="quarter" idx="10"/>
          </p:nvPr>
        </p:nvSpPr>
        <p:spPr/>
        <p:txBody>
          <a:bodyPr/>
          <a:lstStyle/>
          <a:p>
            <a:fld id="{5A6330BE-D91A-D240-B266-E5D5F99B4CCE}" type="slidenum">
              <a:rPr lang="en-US" smtClean="0"/>
              <a:pPr/>
              <a:t>13</a:t>
            </a:fld>
            <a:endParaRPr lang="en-US"/>
          </a:p>
        </p:txBody>
      </p:sp>
    </p:spTree>
    <p:extLst>
      <p:ext uri="{BB962C8B-B14F-4D97-AF65-F5344CB8AC3E}">
        <p14:creationId xmlns:p14="http://schemas.microsoft.com/office/powerpoint/2010/main" val="7183165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BB </a:t>
            </a:r>
            <a:r>
              <a:rPr lang="en-CH" dirty="0"/>
              <a:t>–</a:t>
            </a:r>
            <a:r>
              <a:rPr lang="en-US" dirty="0"/>
              <a:t> In the remaining few slides, we will go through some</a:t>
            </a:r>
            <a:r>
              <a:rPr lang="en-US" baseline="0" dirty="0"/>
              <a:t> of the key features of </a:t>
            </a:r>
            <a:r>
              <a:rPr lang="en-US" baseline="0" dirty="0" err="1"/>
              <a:t>ggPMX</a:t>
            </a:r>
            <a:r>
              <a:rPr lang="en-US" baseline="0" dirty="0"/>
              <a:t>: multiple endpoints, stratification, etc.</a:t>
            </a:r>
            <a:endParaRPr lang="en-US" dirty="0"/>
          </a:p>
        </p:txBody>
      </p:sp>
      <p:sp>
        <p:nvSpPr>
          <p:cNvPr id="4" name="Slide Number Placeholder 3"/>
          <p:cNvSpPr>
            <a:spLocks noGrp="1"/>
          </p:cNvSpPr>
          <p:nvPr>
            <p:ph type="sldNum" sz="quarter" idx="10"/>
          </p:nvPr>
        </p:nvSpPr>
        <p:spPr/>
        <p:txBody>
          <a:bodyPr/>
          <a:lstStyle/>
          <a:p>
            <a:fld id="{5A6330BE-D91A-D240-B266-E5D5F99B4CCE}" type="slidenum">
              <a:rPr lang="en-US" smtClean="0"/>
              <a:pPr/>
              <a:t>14</a:t>
            </a:fld>
            <a:endParaRPr lang="en-US"/>
          </a:p>
        </p:txBody>
      </p:sp>
    </p:spTree>
    <p:extLst>
      <p:ext uri="{BB962C8B-B14F-4D97-AF65-F5344CB8AC3E}">
        <p14:creationId xmlns:p14="http://schemas.microsoft.com/office/powerpoint/2010/main" val="1477958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 </a:t>
            </a:r>
            <a:r>
              <a:rPr lang="en-CH" dirty="0"/>
              <a:t>–</a:t>
            </a:r>
            <a:r>
              <a:rPr lang="en-US" dirty="0"/>
              <a:t> The default settings are critical for the success of any package. We made sure that the default setting is good enough, but if you’re not happy with the them, you have the possibility to customize the figures yourself, in a similar way as you would go with </a:t>
            </a:r>
            <a:r>
              <a:rPr lang="en-US" dirty="0" err="1"/>
              <a:t>ggplot</a:t>
            </a:r>
            <a:r>
              <a:rPr lang="en-US" dirty="0"/>
              <a:t>. On the </a:t>
            </a:r>
            <a:r>
              <a:rPr lang="en-US" dirty="0" err="1"/>
              <a:t>lefthand</a:t>
            </a:r>
            <a:r>
              <a:rPr lang="en-US" dirty="0"/>
              <a:t> side, you have the default call to the </a:t>
            </a:r>
            <a:r>
              <a:rPr lang="en-US" dirty="0" err="1"/>
              <a:t>npde</a:t>
            </a:r>
            <a:r>
              <a:rPr lang="en-US" baseline="0" dirty="0"/>
              <a:t> vs time graph</a:t>
            </a:r>
            <a:r>
              <a:rPr lang="en-US" dirty="0"/>
              <a:t>. On the right, you have the graph where we changed a few graphical parameters.</a:t>
            </a:r>
          </a:p>
        </p:txBody>
      </p:sp>
      <p:sp>
        <p:nvSpPr>
          <p:cNvPr id="4" name="Slide Number Placeholder 3"/>
          <p:cNvSpPr>
            <a:spLocks noGrp="1"/>
          </p:cNvSpPr>
          <p:nvPr>
            <p:ph type="sldNum" sz="quarter" idx="10"/>
          </p:nvPr>
        </p:nvSpPr>
        <p:spPr/>
        <p:txBody>
          <a:bodyPr/>
          <a:lstStyle/>
          <a:p>
            <a:fld id="{5A6330BE-D91A-D240-B266-E5D5F99B4CCE}" type="slidenum">
              <a:rPr lang="en-US" smtClean="0"/>
              <a:pPr/>
              <a:t>15</a:t>
            </a:fld>
            <a:endParaRPr lang="en-US"/>
          </a:p>
        </p:txBody>
      </p:sp>
    </p:spTree>
    <p:extLst>
      <p:ext uri="{BB962C8B-B14F-4D97-AF65-F5344CB8AC3E}">
        <p14:creationId xmlns:p14="http://schemas.microsoft.com/office/powerpoint/2010/main" val="33344965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BB – The way </a:t>
            </a:r>
            <a:r>
              <a:rPr lang="en-US" dirty="0" err="1"/>
              <a:t>ggPMX</a:t>
            </a:r>
            <a:r>
              <a:rPr lang="en-US" dirty="0"/>
              <a:t> works is that </a:t>
            </a:r>
            <a:r>
              <a:rPr lang="en-US" dirty="0" err="1"/>
              <a:t>ggPMX</a:t>
            </a:r>
            <a:r>
              <a:rPr lang="en-US" dirty="0"/>
              <a:t> generates one report per endpoint. It means that if you work with several</a:t>
            </a:r>
            <a:r>
              <a:rPr lang="en-US" baseline="0" dirty="0"/>
              <a:t> endpoints, each time you create a controller, you need to create it accordingly to the endpoint of interest, In this </a:t>
            </a:r>
            <a:r>
              <a:rPr lang="en-US" baseline="0" dirty="0" err="1"/>
              <a:t>exemaple</a:t>
            </a:r>
            <a:r>
              <a:rPr lang="en-US" baseline="0" dirty="0"/>
              <a:t> the PB endpoint is captured in the column label DVID equal to 2. Once the controller is created, you retrieve the corresponding report capturing all </a:t>
            </a:r>
            <a:r>
              <a:rPr lang="en-US" baseline="0" dirty="0" err="1"/>
              <a:t>Gof</a:t>
            </a:r>
            <a:r>
              <a:rPr lang="en-US" baseline="0" dirty="0"/>
              <a:t> for this endpoint.</a:t>
            </a:r>
            <a:endParaRPr lang="en-US" dirty="0"/>
          </a:p>
        </p:txBody>
      </p:sp>
      <p:sp>
        <p:nvSpPr>
          <p:cNvPr id="4" name="Slide Number Placeholder 3"/>
          <p:cNvSpPr>
            <a:spLocks noGrp="1"/>
          </p:cNvSpPr>
          <p:nvPr>
            <p:ph type="sldNum" sz="quarter" idx="10"/>
          </p:nvPr>
        </p:nvSpPr>
        <p:spPr/>
        <p:txBody>
          <a:bodyPr/>
          <a:lstStyle/>
          <a:p>
            <a:fld id="{5A6330BE-D91A-D240-B266-E5D5F99B4CCE}" type="slidenum">
              <a:rPr lang="en-US" smtClean="0"/>
              <a:pPr/>
              <a:t>16</a:t>
            </a:fld>
            <a:endParaRPr lang="en-US"/>
          </a:p>
        </p:txBody>
      </p:sp>
    </p:spTree>
    <p:extLst>
      <p:ext uri="{BB962C8B-B14F-4D97-AF65-F5344CB8AC3E}">
        <p14:creationId xmlns:p14="http://schemas.microsoft.com/office/powerpoint/2010/main" val="33250328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 - Now, we would like to give you some information on the VPC functionality. To enable it, you need to provide a simulation dataset when you create the controller. You can use your </a:t>
            </a:r>
            <a:r>
              <a:rPr lang="en-US" sz="1600" dirty="0"/>
              <a:t>preferred simulation software to create this dataset and save it in a file. The dataset should contain at least the four columns listed here.</a:t>
            </a:r>
          </a:p>
          <a:p>
            <a:pPr marL="0" lvl="0" indent="0">
              <a:buFontTx/>
              <a:buNone/>
            </a:pPr>
            <a:endParaRPr lang="en-US" sz="1600" dirty="0"/>
          </a:p>
          <a:p>
            <a:r>
              <a:rPr lang="en-US" dirty="0"/>
              <a:t>Once you have your simulation dataset, you need to use the sim argument of the controller function to create a </a:t>
            </a:r>
            <a:r>
              <a:rPr lang="en-US" dirty="0" err="1"/>
              <a:t>pmx_sim</a:t>
            </a:r>
            <a:r>
              <a:rPr lang="en-US" dirty="0"/>
              <a:t> object that will allow displaying the VPC graph.  The example here shows the syntax with a </a:t>
            </a:r>
            <a:r>
              <a:rPr lang="en-US" dirty="0" err="1"/>
              <a:t>Monolix</a:t>
            </a:r>
            <a:r>
              <a:rPr lang="en-US" dirty="0"/>
              <a:t> controller, but it’s applicable in the same way for NONMEM and </a:t>
            </a:r>
            <a:r>
              <a:rPr lang="en-US" dirty="0" err="1"/>
              <a:t>nlmixr</a:t>
            </a:r>
            <a:r>
              <a:rPr lang="en-US" dirty="0"/>
              <a:t> controllers.</a:t>
            </a:r>
            <a:endParaRPr lang="en-CH" dirty="0"/>
          </a:p>
        </p:txBody>
      </p:sp>
      <p:sp>
        <p:nvSpPr>
          <p:cNvPr id="4" name="Slide Number Placeholder 3"/>
          <p:cNvSpPr>
            <a:spLocks noGrp="1"/>
          </p:cNvSpPr>
          <p:nvPr>
            <p:ph type="sldNum" sz="quarter" idx="5"/>
          </p:nvPr>
        </p:nvSpPr>
        <p:spPr/>
        <p:txBody>
          <a:bodyPr/>
          <a:lstStyle/>
          <a:p>
            <a:fld id="{5A6330BE-D91A-D240-B266-E5D5F99B4CCE}" type="slidenum">
              <a:rPr lang="en-US" smtClean="0"/>
              <a:pPr/>
              <a:t>17</a:t>
            </a:fld>
            <a:endParaRPr lang="en-US" dirty="0"/>
          </a:p>
        </p:txBody>
      </p:sp>
    </p:spTree>
    <p:extLst>
      <p:ext uri="{BB962C8B-B14F-4D97-AF65-F5344CB8AC3E}">
        <p14:creationId xmlns:p14="http://schemas.microsoft.com/office/powerpoint/2010/main" val="25207588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IB - Once you have enabled the VPC functionality via the controller, you can view the graph by using the </a:t>
            </a:r>
            <a:r>
              <a:rPr lang="en-US" dirty="0" err="1"/>
              <a:t>pmx_plot_vpc</a:t>
            </a:r>
            <a:r>
              <a:rPr lang="en-US" dirty="0"/>
              <a:t> function. Here is the default look of the VPC plot for a model fitted on a small dataset from a single study.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To make the figure self-explanatory, we added by default a legend and footnote. Both are adjusted automatically: whenever you change some of the VPC settings like the confidence level, the legend and footnote are adjusted accordingly.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The default VPC setting works fine for this simple example. However, in real-life situations, it will often be the case that you will need to adjust the binning. The next slide illustrates how to change the binning method. </a:t>
            </a:r>
          </a:p>
        </p:txBody>
      </p:sp>
      <p:sp>
        <p:nvSpPr>
          <p:cNvPr id="4" name="Slide Number Placeholder 3"/>
          <p:cNvSpPr>
            <a:spLocks noGrp="1"/>
          </p:cNvSpPr>
          <p:nvPr>
            <p:ph type="sldNum" sz="quarter" idx="10"/>
          </p:nvPr>
        </p:nvSpPr>
        <p:spPr/>
        <p:txBody>
          <a:bodyPr/>
          <a:lstStyle/>
          <a:p>
            <a:fld id="{5A6330BE-D91A-D240-B266-E5D5F99B4CCE}" type="slidenum">
              <a:rPr lang="en-US" smtClean="0"/>
              <a:pPr/>
              <a:t>18</a:t>
            </a:fld>
            <a:endParaRPr lang="en-US"/>
          </a:p>
        </p:txBody>
      </p:sp>
    </p:spTree>
    <p:extLst>
      <p:ext uri="{BB962C8B-B14F-4D97-AF65-F5344CB8AC3E}">
        <p14:creationId xmlns:p14="http://schemas.microsoft.com/office/powerpoint/2010/main" val="2895479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IB – The binning is changed by using the bin argument and the </a:t>
            </a:r>
            <a:r>
              <a:rPr lang="en-US" dirty="0" err="1"/>
              <a:t>pmx_vpc_bin</a:t>
            </a:r>
            <a:r>
              <a:rPr lang="en-US" dirty="0"/>
              <a:t> function.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Note that </a:t>
            </a:r>
            <a:r>
              <a:rPr lang="en-US" dirty="0" err="1"/>
              <a:t>ggPMX</a:t>
            </a:r>
            <a:r>
              <a:rPr lang="en-US" dirty="0"/>
              <a:t> uses the package </a:t>
            </a:r>
            <a:r>
              <a:rPr lang="en-US" dirty="0" err="1"/>
              <a:t>classInt</a:t>
            </a:r>
            <a:r>
              <a:rPr lang="en-US" dirty="0"/>
              <a:t> to handle the binning. This package contains a few different binning methods listed here, some of them requiring additional parameters.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You see in these two graphs the VPC of the simple model with two different binning styles. Bins are indicated by the rugs. On the left, we used </a:t>
            </a:r>
            <a:r>
              <a:rPr lang="en-US" dirty="0" err="1"/>
              <a:t>kmeans</a:t>
            </a:r>
            <a:r>
              <a:rPr lang="en-US" dirty="0"/>
              <a:t> with 5 bins. On the right, we used 10 equal-size bins.</a:t>
            </a:r>
          </a:p>
          <a:p>
            <a:endParaRPr lang="en-CH" dirty="0"/>
          </a:p>
        </p:txBody>
      </p:sp>
      <p:sp>
        <p:nvSpPr>
          <p:cNvPr id="4" name="Slide Number Placeholder 3"/>
          <p:cNvSpPr>
            <a:spLocks noGrp="1"/>
          </p:cNvSpPr>
          <p:nvPr>
            <p:ph type="sldNum" sz="quarter" idx="5"/>
          </p:nvPr>
        </p:nvSpPr>
        <p:spPr/>
        <p:txBody>
          <a:bodyPr/>
          <a:lstStyle/>
          <a:p>
            <a:fld id="{5A6330BE-D91A-D240-B266-E5D5F99B4CCE}" type="slidenum">
              <a:rPr lang="en-US" smtClean="0"/>
              <a:pPr/>
              <a:t>19</a:t>
            </a:fld>
            <a:endParaRPr lang="en-US" dirty="0"/>
          </a:p>
        </p:txBody>
      </p:sp>
    </p:spTree>
    <p:extLst>
      <p:ext uri="{BB962C8B-B14F-4D97-AF65-F5344CB8AC3E}">
        <p14:creationId xmlns:p14="http://schemas.microsoft.com/office/powerpoint/2010/main" val="1396335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BB – </a:t>
            </a:r>
            <a:r>
              <a:rPr lang="en-US" dirty="0" err="1"/>
              <a:t>presente</a:t>
            </a:r>
            <a:r>
              <a:rPr lang="en-US" dirty="0"/>
              <a:t> team</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IB - </a:t>
            </a:r>
            <a:r>
              <a:rPr lang="en-US" dirty="0"/>
              <a:t>You may wonder what is</a:t>
            </a:r>
            <a:r>
              <a:rPr lang="en-US" baseline="0" dirty="0"/>
              <a:t> the value of another package in addition to all the R packages we use in our daily work. To answer this, have a look at this picture.... </a:t>
            </a:r>
            <a:endParaRPr lang="en-US" dirty="0"/>
          </a:p>
          <a:p>
            <a:endParaRPr lang="en-CH" dirty="0"/>
          </a:p>
        </p:txBody>
      </p:sp>
      <p:sp>
        <p:nvSpPr>
          <p:cNvPr id="4" name="Slide Number Placeholder 3"/>
          <p:cNvSpPr>
            <a:spLocks noGrp="1"/>
          </p:cNvSpPr>
          <p:nvPr>
            <p:ph type="sldNum" sz="quarter" idx="5"/>
          </p:nvPr>
        </p:nvSpPr>
        <p:spPr/>
        <p:txBody>
          <a:bodyPr/>
          <a:lstStyle/>
          <a:p>
            <a:fld id="{5A6330BE-D91A-D240-B266-E5D5F99B4CCE}" type="slidenum">
              <a:rPr lang="en-US" smtClean="0"/>
              <a:pPr/>
              <a:t>2</a:t>
            </a:fld>
            <a:endParaRPr lang="en-US" dirty="0"/>
          </a:p>
        </p:txBody>
      </p:sp>
    </p:spTree>
    <p:extLst>
      <p:ext uri="{BB962C8B-B14F-4D97-AF65-F5344CB8AC3E}">
        <p14:creationId xmlns:p14="http://schemas.microsoft.com/office/powerpoint/2010/main" val="16670912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 – Finally, we would like to give you a flavor of how graphs can be stratified. Our first example shows how to stratify the VPC. </a:t>
            </a:r>
          </a:p>
          <a:p>
            <a:endParaRPr lang="en-US" baseline="0" dirty="0"/>
          </a:p>
          <a:p>
            <a:r>
              <a:rPr lang="en-US" baseline="0" dirty="0"/>
              <a:t>This</a:t>
            </a:r>
            <a:r>
              <a:rPr lang="en-US" dirty="0"/>
              <a:t> feature is particularly important for the VPC graph, especially when you’re working with large datasets that pool data from different studies. In such cases, the only way to have a meaningful VPC is to stratify at least by study in order to have an appropriate binning for each design. </a:t>
            </a:r>
          </a:p>
          <a:p>
            <a:endParaRPr lang="en-US" dirty="0"/>
          </a:p>
          <a:p>
            <a:r>
              <a:rPr lang="en-US" dirty="0"/>
              <a:t>In this example, we have stratified the VPC by dose by using the </a:t>
            </a:r>
            <a:r>
              <a:rPr lang="en-US" dirty="0" err="1"/>
              <a:t>strat.facet</a:t>
            </a:r>
            <a:r>
              <a:rPr lang="en-US" dirty="0"/>
              <a:t> argument of </a:t>
            </a:r>
            <a:r>
              <a:rPr lang="en-US" dirty="0" err="1"/>
              <a:t>pmx_plot_vpc</a:t>
            </a:r>
            <a:r>
              <a:rPr lang="en-US" dirty="0"/>
              <a:t>. Additionally, we have specified that the scales of each facet can be different. Note that a</a:t>
            </a:r>
            <a:r>
              <a:rPr lang="en-US" baseline="0" dirty="0"/>
              <a:t>s expected, statistics are calculated within each strata.</a:t>
            </a:r>
            <a:endParaRPr lang="en-US" dirty="0"/>
          </a:p>
        </p:txBody>
      </p:sp>
      <p:sp>
        <p:nvSpPr>
          <p:cNvPr id="4" name="Slide Number Placeholder 3"/>
          <p:cNvSpPr>
            <a:spLocks noGrp="1"/>
          </p:cNvSpPr>
          <p:nvPr>
            <p:ph type="sldNum" sz="quarter" idx="10"/>
          </p:nvPr>
        </p:nvSpPr>
        <p:spPr/>
        <p:txBody>
          <a:bodyPr/>
          <a:lstStyle/>
          <a:p>
            <a:fld id="{5A6330BE-D91A-D240-B266-E5D5F99B4CCE}" type="slidenum">
              <a:rPr lang="en-US" smtClean="0"/>
              <a:pPr/>
              <a:t>20</a:t>
            </a:fld>
            <a:endParaRPr lang="en-US"/>
          </a:p>
        </p:txBody>
      </p:sp>
    </p:spTree>
    <p:extLst>
      <p:ext uri="{BB962C8B-B14F-4D97-AF65-F5344CB8AC3E}">
        <p14:creationId xmlns:p14="http://schemas.microsoft.com/office/powerpoint/2010/main" val="1443346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 – Our final example is stratification of other diagnostic plots. Stratification is done using the arguments </a:t>
            </a:r>
            <a:r>
              <a:rPr lang="en-US" dirty="0" err="1"/>
              <a:t>strat.facet</a:t>
            </a:r>
            <a:r>
              <a:rPr lang="en-US" dirty="0"/>
              <a:t> (for discrete strata) or </a:t>
            </a:r>
            <a:r>
              <a:rPr lang="en-US" dirty="0" err="1"/>
              <a:t>strat.color</a:t>
            </a:r>
            <a:r>
              <a:rPr lang="en-US" dirty="0"/>
              <a:t> (for continuous strata) applicable to all </a:t>
            </a:r>
            <a:r>
              <a:rPr lang="en-US" dirty="0" err="1"/>
              <a:t>pmx</a:t>
            </a:r>
            <a:r>
              <a:rPr lang="en-US" dirty="0"/>
              <a:t> plot functions. One- or two-dimensional stratifications are possible. In this example, the NPDE vs TIME plot is stratified according to STUDY and SEX. You get a result in the style of </a:t>
            </a:r>
            <a:r>
              <a:rPr lang="en-US" dirty="0" err="1"/>
              <a:t>facet.grid</a:t>
            </a:r>
            <a:r>
              <a:rPr lang="en-US" dirty="0"/>
              <a:t> of </a:t>
            </a:r>
            <a:r>
              <a:rPr lang="en-US" dirty="0" err="1"/>
              <a:t>ggplot</a:t>
            </a:r>
            <a:r>
              <a:rPr lang="en-US" dirty="0"/>
              <a:t>. The smoothing is of course done within each strata.</a:t>
            </a:r>
            <a:endParaRPr lang="en-CH" dirty="0"/>
          </a:p>
        </p:txBody>
      </p:sp>
      <p:sp>
        <p:nvSpPr>
          <p:cNvPr id="4" name="Slide Number Placeholder 3"/>
          <p:cNvSpPr>
            <a:spLocks noGrp="1"/>
          </p:cNvSpPr>
          <p:nvPr>
            <p:ph type="sldNum" sz="quarter" idx="5"/>
          </p:nvPr>
        </p:nvSpPr>
        <p:spPr/>
        <p:txBody>
          <a:bodyPr/>
          <a:lstStyle/>
          <a:p>
            <a:fld id="{5A6330BE-D91A-D240-B266-E5D5F99B4CCE}" type="slidenum">
              <a:rPr lang="en-US" smtClean="0"/>
              <a:pPr/>
              <a:t>21</a:t>
            </a:fld>
            <a:endParaRPr lang="en-US" dirty="0"/>
          </a:p>
        </p:txBody>
      </p:sp>
    </p:spTree>
    <p:extLst>
      <p:ext uri="{BB962C8B-B14F-4D97-AF65-F5344CB8AC3E}">
        <p14:creationId xmlns:p14="http://schemas.microsoft.com/office/powerpoint/2010/main" val="33348766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 </a:t>
            </a:r>
            <a:r>
              <a:rPr lang="en-CH" dirty="0"/>
              <a:t>–</a:t>
            </a:r>
            <a:r>
              <a:rPr lang="en-US" dirty="0"/>
              <a:t> range of censored data, as in </a:t>
            </a:r>
            <a:r>
              <a:rPr lang="en-US" dirty="0" err="1"/>
              <a:t>Monolix</a:t>
            </a:r>
            <a:r>
              <a:rPr lang="en-US" dirty="0"/>
              <a:t> and it will apply to all individual plots no matter the software.</a:t>
            </a:r>
          </a:p>
          <a:p>
            <a:r>
              <a:rPr lang="en-US" dirty="0"/>
              <a:t>Will also apply to other </a:t>
            </a:r>
            <a:r>
              <a:rPr lang="en-US" dirty="0" err="1"/>
              <a:t>GoFs</a:t>
            </a:r>
            <a:r>
              <a:rPr lang="en-US" dirty="0"/>
              <a:t>.</a:t>
            </a:r>
          </a:p>
        </p:txBody>
      </p:sp>
      <p:sp>
        <p:nvSpPr>
          <p:cNvPr id="4" name="Slide Number Placeholder 3"/>
          <p:cNvSpPr>
            <a:spLocks noGrp="1"/>
          </p:cNvSpPr>
          <p:nvPr>
            <p:ph type="sldNum" sz="quarter" idx="10"/>
          </p:nvPr>
        </p:nvSpPr>
        <p:spPr/>
        <p:txBody>
          <a:bodyPr/>
          <a:lstStyle/>
          <a:p>
            <a:fld id="{5A6330BE-D91A-D240-B266-E5D5F99B4CCE}" type="slidenum">
              <a:rPr lang="en-US" smtClean="0"/>
              <a:pPr/>
              <a:t>22</a:t>
            </a:fld>
            <a:endParaRPr lang="en-US"/>
          </a:p>
        </p:txBody>
      </p:sp>
    </p:spTree>
    <p:extLst>
      <p:ext uri="{BB962C8B-B14F-4D97-AF65-F5344CB8AC3E}">
        <p14:creationId xmlns:p14="http://schemas.microsoft.com/office/powerpoint/2010/main" val="10492340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BB – Like in any</a:t>
            </a:r>
            <a:r>
              <a:rPr lang="en-US" baseline="0" dirty="0"/>
              <a:t> R package that comes from </a:t>
            </a:r>
            <a:r>
              <a:rPr lang="en-US" baseline="0" dirty="0" err="1"/>
              <a:t>Rstudio</a:t>
            </a:r>
            <a:r>
              <a:rPr lang="en-US" baseline="0" dirty="0"/>
              <a:t>, we put a lot of effort in creating 2 pages </a:t>
            </a:r>
            <a:r>
              <a:rPr lang="en-US" baseline="0" dirty="0" err="1"/>
              <a:t>Cheatsheet</a:t>
            </a:r>
            <a:r>
              <a:rPr lang="en-US" baseline="0" dirty="0"/>
              <a:t> that captures the key features of the package. It means that as a new user of the package, and having the cheat sheet on your side, you will be able to use straightforward the package</a:t>
            </a:r>
            <a:r>
              <a:rPr lang="en-US" dirty="0"/>
              <a:t> </a:t>
            </a:r>
          </a:p>
        </p:txBody>
      </p:sp>
      <p:sp>
        <p:nvSpPr>
          <p:cNvPr id="4" name="Slide Number Placeholder 3"/>
          <p:cNvSpPr>
            <a:spLocks noGrp="1"/>
          </p:cNvSpPr>
          <p:nvPr>
            <p:ph type="sldNum" sz="quarter" idx="10"/>
          </p:nvPr>
        </p:nvSpPr>
        <p:spPr/>
        <p:txBody>
          <a:bodyPr/>
          <a:lstStyle/>
          <a:p>
            <a:fld id="{5A6330BE-D91A-D240-B266-E5D5F99B4CCE}" type="slidenum">
              <a:rPr lang="en-US" smtClean="0"/>
              <a:pPr/>
              <a:t>23</a:t>
            </a:fld>
            <a:endParaRPr lang="en-US"/>
          </a:p>
        </p:txBody>
      </p:sp>
    </p:spTree>
    <p:extLst>
      <p:ext uri="{BB962C8B-B14F-4D97-AF65-F5344CB8AC3E}">
        <p14:creationId xmlns:p14="http://schemas.microsoft.com/office/powerpoint/2010/main" val="26397728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a:t>
            </a:r>
          </a:p>
          <a:p>
            <a:r>
              <a:rPr lang="en-US" dirty="0"/>
              <a:t>Comprehensive vignette</a:t>
            </a:r>
          </a:p>
        </p:txBody>
      </p:sp>
      <p:sp>
        <p:nvSpPr>
          <p:cNvPr id="4" name="Slide Number Placeholder 3"/>
          <p:cNvSpPr>
            <a:spLocks noGrp="1"/>
          </p:cNvSpPr>
          <p:nvPr>
            <p:ph type="sldNum" sz="quarter" idx="10"/>
          </p:nvPr>
        </p:nvSpPr>
        <p:spPr/>
        <p:txBody>
          <a:bodyPr/>
          <a:lstStyle/>
          <a:p>
            <a:fld id="{5A6330BE-D91A-D240-B266-E5D5F99B4CCE}" type="slidenum">
              <a:rPr lang="en-US" smtClean="0"/>
              <a:pPr/>
              <a:t>24</a:t>
            </a:fld>
            <a:endParaRPr lang="en-US"/>
          </a:p>
        </p:txBody>
      </p:sp>
    </p:spTree>
    <p:extLst>
      <p:ext uri="{BB962C8B-B14F-4D97-AF65-F5344CB8AC3E}">
        <p14:creationId xmlns:p14="http://schemas.microsoft.com/office/powerpoint/2010/main" val="29691030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6330BE-D91A-D240-B266-E5D5F99B4CCE}" type="slidenum">
              <a:rPr lang="en-US" smtClean="0"/>
              <a:pPr/>
              <a:t>25</a:t>
            </a:fld>
            <a:endParaRPr lang="en-US"/>
          </a:p>
        </p:txBody>
      </p:sp>
    </p:spTree>
    <p:extLst>
      <p:ext uri="{BB962C8B-B14F-4D97-AF65-F5344CB8AC3E}">
        <p14:creationId xmlns:p14="http://schemas.microsoft.com/office/powerpoint/2010/main" val="7215724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BB - </a:t>
            </a:r>
            <a:r>
              <a:rPr lang="en-US" baseline="0" dirty="0"/>
              <a:t>This is a possible reaction of a typical modeler that needs to write code for diagnostic plots BEFORE </a:t>
            </a:r>
            <a:r>
              <a:rPr lang="en-US" baseline="0" dirty="0" err="1"/>
              <a:t>ggPMX</a:t>
            </a:r>
            <a:r>
              <a:rPr lang="en-US" baseline="0" dirty="0"/>
              <a:t>.</a:t>
            </a:r>
          </a:p>
          <a:p>
            <a:endParaRPr lang="en-US" baseline="0" dirty="0"/>
          </a:p>
        </p:txBody>
      </p:sp>
      <p:sp>
        <p:nvSpPr>
          <p:cNvPr id="4" name="Slide Number Placeholder 3"/>
          <p:cNvSpPr>
            <a:spLocks noGrp="1"/>
          </p:cNvSpPr>
          <p:nvPr>
            <p:ph type="sldNum" sz="quarter" idx="10"/>
          </p:nvPr>
        </p:nvSpPr>
        <p:spPr/>
        <p:txBody>
          <a:bodyPr/>
          <a:lstStyle/>
          <a:p>
            <a:fld id="{5A6330BE-D91A-D240-B266-E5D5F99B4CCE}" type="slidenum">
              <a:rPr lang="en-US" smtClean="0"/>
              <a:pPr/>
              <a:t>3</a:t>
            </a:fld>
            <a:endParaRPr lang="en-US"/>
          </a:p>
        </p:txBody>
      </p:sp>
    </p:spTree>
    <p:extLst>
      <p:ext uri="{BB962C8B-B14F-4D97-AF65-F5344CB8AC3E}">
        <p14:creationId xmlns:p14="http://schemas.microsoft.com/office/powerpoint/2010/main" val="387690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BB - </a:t>
            </a:r>
            <a:r>
              <a:rPr lang="en-US" baseline="0" dirty="0"/>
              <a:t>No matter how comfortable you are with R, from time to time, you will have to figure out where is the bug in your piece of code or you have to deal with the frustration of spending more time than planned on writing the code.</a:t>
            </a:r>
          </a:p>
          <a:p>
            <a:r>
              <a:rPr lang="en-US" baseline="0" dirty="0"/>
              <a:t>The good news we have for you is that when you start using </a:t>
            </a:r>
            <a:r>
              <a:rPr lang="en-US" baseline="0" dirty="0" err="1"/>
              <a:t>ggPMX</a:t>
            </a:r>
            <a:r>
              <a:rPr lang="en-US" baseline="0" dirty="0"/>
              <a:t>, it is like having the gift from an Angel. It would save you tremendous amount of time in writing those line of codes. </a:t>
            </a:r>
          </a:p>
          <a:p>
            <a:endParaRPr lang="en-US" dirty="0"/>
          </a:p>
        </p:txBody>
      </p:sp>
      <p:sp>
        <p:nvSpPr>
          <p:cNvPr id="4" name="Slide Number Placeholder 3"/>
          <p:cNvSpPr>
            <a:spLocks noGrp="1"/>
          </p:cNvSpPr>
          <p:nvPr>
            <p:ph type="sldNum" sz="quarter" idx="10"/>
          </p:nvPr>
        </p:nvSpPr>
        <p:spPr/>
        <p:txBody>
          <a:bodyPr/>
          <a:lstStyle/>
          <a:p>
            <a:fld id="{5A6330BE-D91A-D240-B266-E5D5F99B4CCE}" type="slidenum">
              <a:rPr lang="en-US" smtClean="0"/>
              <a:pPr/>
              <a:t>4</a:t>
            </a:fld>
            <a:endParaRPr lang="en-US"/>
          </a:p>
        </p:txBody>
      </p:sp>
    </p:spTree>
    <p:extLst>
      <p:ext uri="{BB962C8B-B14F-4D97-AF65-F5344CB8AC3E}">
        <p14:creationId xmlns:p14="http://schemas.microsoft.com/office/powerpoint/2010/main" val="2495323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 </a:t>
            </a:r>
            <a:r>
              <a:rPr lang="en-CH" dirty="0"/>
              <a:t>–</a:t>
            </a:r>
            <a:r>
              <a:rPr lang="en-US" dirty="0"/>
              <a:t> The beauty of </a:t>
            </a:r>
            <a:r>
              <a:rPr lang="en-US" dirty="0" err="1"/>
              <a:t>ggPMX</a:t>
            </a:r>
            <a:r>
              <a:rPr lang="en-US" dirty="0"/>
              <a:t> is that it is compatible with</a:t>
            </a:r>
            <a:r>
              <a:rPr lang="en-US" baseline="0" dirty="0"/>
              <a:t> three of the most used non-linear mixed effect model fitting software, namely NONMEM, </a:t>
            </a:r>
            <a:r>
              <a:rPr lang="en-US" baseline="0" dirty="0" err="1"/>
              <a:t>Monolix</a:t>
            </a:r>
            <a:r>
              <a:rPr lang="en-US" baseline="0" dirty="0"/>
              <a:t> and </a:t>
            </a:r>
            <a:r>
              <a:rPr lang="en-US" baseline="0" dirty="0" err="1"/>
              <a:t>nlmixr</a:t>
            </a:r>
            <a:r>
              <a:rPr lang="en-US" baseline="0" dirty="0"/>
              <a:t>.</a:t>
            </a:r>
            <a:endParaRPr lang="en-US" dirty="0"/>
          </a:p>
          <a:p>
            <a:endParaRPr lang="en-US" dirty="0"/>
          </a:p>
          <a:p>
            <a:r>
              <a:rPr lang="en-US" dirty="0"/>
              <a:t>Actually, it all started with</a:t>
            </a:r>
            <a:r>
              <a:rPr lang="en-US" baseline="0" dirty="0"/>
              <a:t> the internal </a:t>
            </a:r>
            <a:r>
              <a:rPr lang="en-US" dirty="0"/>
              <a:t>Model building guidance</a:t>
            </a:r>
            <a:r>
              <a:rPr lang="en-US" baseline="0" dirty="0"/>
              <a:t>. W</a:t>
            </a:r>
            <a:r>
              <a:rPr lang="en-US" dirty="0"/>
              <a:t>e realized that we have</a:t>
            </a:r>
            <a:r>
              <a:rPr lang="en-US" baseline="0" dirty="0"/>
              <a:t> </a:t>
            </a:r>
            <a:r>
              <a:rPr lang="en-US" dirty="0"/>
              <a:t>a gap in our workflow, because each of us has his/her own code for diagnostic plots and this creates inefficiencies in terms of validation. We therefore designed</a:t>
            </a:r>
            <a:r>
              <a:rPr lang="en-US" baseline="0" dirty="0"/>
              <a:t> the package having in mind its cross-software compatibility and consistency.</a:t>
            </a:r>
            <a:endParaRPr lang="en-US" dirty="0"/>
          </a:p>
          <a:p>
            <a:endParaRPr lang="en-US" dirty="0"/>
          </a:p>
          <a:p>
            <a:r>
              <a:rPr lang="en-US" dirty="0"/>
              <a:t>A key feature of </a:t>
            </a:r>
            <a:r>
              <a:rPr lang="en-US" dirty="0" err="1"/>
              <a:t>ggPMX</a:t>
            </a:r>
            <a:r>
              <a:rPr lang="en-US" dirty="0"/>
              <a:t> is the automated generation of a diagnostics report. We also</a:t>
            </a:r>
            <a:r>
              <a:rPr lang="en-US" baseline="0" dirty="0"/>
              <a:t> allowed for a lot of flexibility in terms of customization options. Finally, an important feature is the possibility to use it in for </a:t>
            </a:r>
            <a:r>
              <a:rPr lang="en-US" dirty="0"/>
              <a:t> submission</a:t>
            </a:r>
            <a:r>
              <a:rPr lang="en-US" baseline="0" dirty="0"/>
              <a:t> work or publications</a:t>
            </a:r>
            <a:r>
              <a:rPr lang="en-US" dirty="0"/>
              <a:t>.</a:t>
            </a:r>
          </a:p>
        </p:txBody>
      </p:sp>
      <p:sp>
        <p:nvSpPr>
          <p:cNvPr id="4" name="Slide Number Placeholder 3"/>
          <p:cNvSpPr>
            <a:spLocks noGrp="1"/>
          </p:cNvSpPr>
          <p:nvPr>
            <p:ph type="sldNum" sz="quarter" idx="10"/>
          </p:nvPr>
        </p:nvSpPr>
        <p:spPr/>
        <p:txBody>
          <a:bodyPr/>
          <a:lstStyle/>
          <a:p>
            <a:fld id="{5A6330BE-D91A-D240-B266-E5D5F99B4CCE}" type="slidenum">
              <a:rPr lang="en-US" smtClean="0"/>
              <a:pPr/>
              <a:t>5</a:t>
            </a:fld>
            <a:endParaRPr lang="en-US"/>
          </a:p>
        </p:txBody>
      </p:sp>
    </p:spTree>
    <p:extLst>
      <p:ext uri="{BB962C8B-B14F-4D97-AF65-F5344CB8AC3E}">
        <p14:creationId xmlns:p14="http://schemas.microsoft.com/office/powerpoint/2010/main" val="708585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166">
              <a:defRPr/>
            </a:pPr>
            <a:r>
              <a:rPr lang="en-US" dirty="0"/>
              <a:t>IB </a:t>
            </a:r>
            <a:r>
              <a:rPr lang="en-CH" dirty="0"/>
              <a:t>–</a:t>
            </a:r>
            <a:r>
              <a:rPr lang="en-US" dirty="0"/>
              <a:t> When we think of diagnostics plots, we all know that to assess the robustness of your model, you need to rely on a wide range of figures, such as NPDE vs PRED, NPD vs TIME, etc. Ultimately, you’ll need to generate a long list of plots for each model, coming with numerous lines of code.</a:t>
            </a:r>
          </a:p>
          <a:p>
            <a:pPr defTabSz="457166">
              <a:defRPr/>
            </a:pPr>
            <a:endParaRPr lang="en-US" dirty="0"/>
          </a:p>
          <a:p>
            <a:pPr defTabSz="457166">
              <a:defRPr/>
            </a:pPr>
            <a:r>
              <a:rPr lang="en-US" dirty="0"/>
              <a:t>Here is an extract of the model building guidance, from the section on modeling report: This suggests where to place the different plots, either in the main body or the appendix of the modeling report. It should not be seen as a strict rule; we want to emphasize content (i.e. the overall package of diagnostics that we consider essential for model evaluation) rather than where they should go in the report.</a:t>
            </a:r>
          </a:p>
        </p:txBody>
      </p:sp>
      <p:sp>
        <p:nvSpPr>
          <p:cNvPr id="4" name="Slide Number Placeholder 3"/>
          <p:cNvSpPr>
            <a:spLocks noGrp="1"/>
          </p:cNvSpPr>
          <p:nvPr>
            <p:ph type="sldNum" sz="quarter" idx="10"/>
          </p:nvPr>
        </p:nvSpPr>
        <p:spPr/>
        <p:txBody>
          <a:bodyPr/>
          <a:lstStyle/>
          <a:p>
            <a:fld id="{5A6330BE-D91A-D240-B266-E5D5F99B4CCE}" type="slidenum">
              <a:rPr lang="en-US" smtClean="0"/>
              <a:pPr/>
              <a:t>6</a:t>
            </a:fld>
            <a:endParaRPr lang="en-US"/>
          </a:p>
        </p:txBody>
      </p:sp>
    </p:spTree>
    <p:extLst>
      <p:ext uri="{BB962C8B-B14F-4D97-AF65-F5344CB8AC3E}">
        <p14:creationId xmlns:p14="http://schemas.microsoft.com/office/powerpoint/2010/main" val="29808771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a:t>
            </a:r>
            <a:r>
              <a:rPr lang="en-CH"/>
              <a:t>–</a:t>
            </a:r>
            <a:r>
              <a:rPr lang="en-US"/>
              <a:t> with ggPMX, you’ll be asked to only type two lines of code to generate</a:t>
            </a:r>
            <a:r>
              <a:rPr lang="en-US" baseline="0"/>
              <a:t> the extensive list of diagnostic plots you have seen previously! First need to create a ggPMX controller, an object containing all required information to generate the figure. Done in different manner depending of the modeling software: NONMEM: on the control file, Monolix, on the </a:t>
            </a:r>
            <a:r>
              <a:rPr lang="en-US" baseline="0" err="1"/>
              <a:t>mlxtran</a:t>
            </a:r>
            <a:r>
              <a:rPr lang="en-US" baseline="0"/>
              <a:t> file, nlmixr on a object produced by nlmixr </a:t>
            </a:r>
            <a:r>
              <a:rPr lang="en-US" baseline="0" err="1"/>
              <a:t>fiiting</a:t>
            </a:r>
            <a:r>
              <a:rPr lang="en-US" baseline="0"/>
              <a:t>. After that, need to execute the generate a document listing all plots using </a:t>
            </a:r>
            <a:r>
              <a:rPr lang="en-US" baseline="0" err="1"/>
              <a:t>pmx_report</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7</a:t>
            </a:fld>
            <a:endParaRPr lang="en-US"/>
          </a:p>
        </p:txBody>
      </p:sp>
    </p:spTree>
    <p:extLst>
      <p:ext uri="{BB962C8B-B14F-4D97-AF65-F5344CB8AC3E}">
        <p14:creationId xmlns:p14="http://schemas.microsoft.com/office/powerpoint/2010/main" val="20111624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a:t>
            </a:r>
            <a:r>
              <a:rPr lang="en-CH"/>
              <a:t>–</a:t>
            </a:r>
            <a:r>
              <a:rPr lang="en-US"/>
              <a:t> As an example, we have done a screen shot of the report for you...  Word</a:t>
            </a:r>
            <a:r>
              <a:rPr lang="en-US" baseline="0"/>
              <a:t> document with table of content – one figure per page, NPDE vs time, distribution of RE. VPC</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8</a:t>
            </a:fld>
            <a:endParaRPr lang="en-US"/>
          </a:p>
        </p:txBody>
      </p:sp>
    </p:spTree>
    <p:extLst>
      <p:ext uri="{BB962C8B-B14F-4D97-AF65-F5344CB8AC3E}">
        <p14:creationId xmlns:p14="http://schemas.microsoft.com/office/powerpoint/2010/main" val="16665958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 Correlation of random</a:t>
            </a:r>
            <a:r>
              <a:rPr lang="en-US" baseline="0"/>
              <a:t> effect, distribution of RE according to categorical or continuous covariates, individual fits</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9</a:t>
            </a:fld>
            <a:endParaRPr lang="en-US"/>
          </a:p>
        </p:txBody>
      </p:sp>
    </p:spTree>
    <p:extLst>
      <p:ext uri="{BB962C8B-B14F-4D97-AF65-F5344CB8AC3E}">
        <p14:creationId xmlns:p14="http://schemas.microsoft.com/office/powerpoint/2010/main" val="26848775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6E4775E2-C349-5D46-8B00-EEEC2FC3FD1A}"/>
              </a:ext>
            </a:extLst>
          </p:cNvPr>
          <p:cNvPicPr>
            <a:picLocks noChangeAspect="1"/>
          </p:cNvPicPr>
          <p:nvPr userDrawn="1"/>
        </p:nvPicPr>
        <p:blipFill>
          <a:blip r:embed="rId2"/>
          <a:stretch>
            <a:fillRect/>
          </a:stretch>
        </p:blipFill>
        <p:spPr>
          <a:xfrm>
            <a:off x="5401181" y="4472279"/>
            <a:ext cx="3554339" cy="664663"/>
          </a:xfrm>
          <a:prstGeom prst="rect">
            <a:avLst/>
          </a:prstGeom>
        </p:spPr>
      </p:pic>
      <p:grpSp>
        <p:nvGrpSpPr>
          <p:cNvPr id="5" name="Group 4"/>
          <p:cNvGrpSpPr/>
          <p:nvPr userDrawn="1"/>
        </p:nvGrpSpPr>
        <p:grpSpPr>
          <a:xfrm>
            <a:off x="-137160" y="-137160"/>
            <a:ext cx="9418320" cy="5422392"/>
            <a:chOff x="-137160" y="-137160"/>
            <a:chExt cx="9418320" cy="5422392"/>
          </a:xfrm>
        </p:grpSpPr>
        <p:cxnSp>
          <p:nvCxnSpPr>
            <p:cNvPr id="8" name="Straight Connector 7"/>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918972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3716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918972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716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bwMode="auto">
          <a:xfrm>
            <a:off x="1600200" y="3108959"/>
            <a:ext cx="7086600" cy="914400"/>
          </a:xfrm>
        </p:spPr>
        <p:txBody>
          <a:bodyPr anchor="b" anchorCtr="0">
            <a:noAutofit/>
          </a:bodyPr>
          <a:lstStyle>
            <a:lvl1pPr>
              <a:defRPr sz="3200" b="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auto">
          <a:xfrm>
            <a:off x="1600200" y="4114800"/>
            <a:ext cx="5029200" cy="731520"/>
          </a:xfrm>
          <a:noFill/>
        </p:spPr>
        <p:txBody>
          <a:bodyPr>
            <a:noAutofit/>
          </a:bodyPr>
          <a:lstStyle>
            <a:lvl1pPr marL="0" indent="0" algn="l">
              <a:lnSpc>
                <a:spcPct val="100000"/>
              </a:lnSpc>
              <a:spcBef>
                <a:spcPts val="0"/>
              </a:spcBef>
              <a:buNone/>
              <a:defRPr sz="1400" b="1" i="0" baseline="0">
                <a:solidFill>
                  <a:schemeClr val="tx1"/>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22" name="Picture 2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27" name="Picture Placeholder 3"/>
          <p:cNvSpPr>
            <a:spLocks noGrp="1"/>
          </p:cNvSpPr>
          <p:nvPr>
            <p:ph type="pic" sz="quarter" idx="10" hasCustomPrompt="1"/>
          </p:nvPr>
        </p:nvSpPr>
        <p:spPr>
          <a:xfrm>
            <a:off x="525624" y="316156"/>
            <a:ext cx="8157600" cy="2635200"/>
          </a:xfrm>
          <a:solidFill>
            <a:srgbClr val="CCCCCC"/>
          </a:solidFill>
        </p:spPr>
        <p:txBody>
          <a:bodyPr tIns="1116000" anchor="t" anchorCtr="0">
            <a:normAutofit/>
          </a:bodyPr>
          <a:lstStyle>
            <a:lvl1pPr marL="1079500" marR="0" indent="0" algn="l" defTabSz="914400" rtl="0" eaLnBrk="1" fontAlgn="auto" latinLnBrk="0" hangingPunct="1">
              <a:lnSpc>
                <a:spcPct val="100000"/>
              </a:lnSpc>
              <a:spcBef>
                <a:spcPts val="1200"/>
              </a:spcBef>
              <a:spcAft>
                <a:spcPts val="0"/>
              </a:spcAft>
              <a:buClrTx/>
              <a:buSzPct val="120000"/>
              <a:buFont typeface="Arial" pitchFamily="34" charset="0"/>
              <a:buNone/>
              <a:tabLst>
                <a:tab pos="3998913" algn="r"/>
                <a:tab pos="8229600" algn="r"/>
              </a:tabLst>
              <a:defRPr lang="en-US" sz="950" smtClean="0">
                <a:effectLst/>
                <a:latin typeface="+mn-lt"/>
              </a:defRPr>
            </a:lvl1pPr>
          </a:lstStyle>
          <a:p>
            <a:r>
              <a:rPr lang="en-US" dirty="0"/>
              <a:t>This space is reserved for cropped images only sourced from Novartis Brand Lab at https://</a:t>
            </a:r>
            <a:r>
              <a:rPr lang="en-US" dirty="0" err="1"/>
              <a:t>www.novartisbrandlab.com</a:t>
            </a:r>
            <a:r>
              <a:rPr lang="en-US" dirty="0"/>
              <a:t>/resources/assets/5982</a:t>
            </a:r>
            <a:br>
              <a:rPr lang="en-US" dirty="0"/>
            </a:br>
            <a:r>
              <a:rPr lang="en-US" dirty="0"/>
              <a:t>Once you have chosen your image, select the asset for download from the drop-down menu.                                                            For this template, you would download the image cropped to fit the </a:t>
            </a:r>
            <a:r>
              <a:rPr lang="en-US" dirty="0">
                <a:solidFill>
                  <a:srgbClr val="000000"/>
                </a:solidFill>
                <a:effectLst/>
                <a:latin typeface="Arial" charset="0"/>
              </a:rPr>
              <a:t>PPT Presentation Wide Screen 16:9 template</a:t>
            </a:r>
            <a:r>
              <a:rPr lang="en-US" dirty="0"/>
              <a:t>.</a:t>
            </a:r>
            <a:br>
              <a:rPr lang="en-US" dirty="0"/>
            </a:br>
            <a:r>
              <a:rPr lang="en-US" dirty="0"/>
              <a:t>Illustrations, graphics or icons are not allowed. Photography must follow our </a:t>
            </a:r>
            <a:r>
              <a:rPr lang="en-US" dirty="0" err="1"/>
              <a:t>monocolor</a:t>
            </a:r>
            <a:r>
              <a:rPr lang="en-US" dirty="0"/>
              <a:t> rule.                                                                 That means for this template in Novartis Blue </a:t>
            </a:r>
            <a:r>
              <a:rPr lang="en-US" dirty="0" err="1"/>
              <a:t>monocolor</a:t>
            </a:r>
            <a:r>
              <a:rPr lang="en-US" dirty="0"/>
              <a:t> theme, choose an image with a pop of Novartis Blue color.</a:t>
            </a:r>
          </a:p>
        </p:txBody>
      </p:sp>
      <p:sp>
        <p:nvSpPr>
          <p:cNvPr id="24" name="Text Placeholder 7"/>
          <p:cNvSpPr>
            <a:spLocks noGrp="1"/>
          </p:cNvSpPr>
          <p:nvPr>
            <p:ph type="body" sz="quarter" idx="12" hasCustomPrompt="1"/>
          </p:nvPr>
        </p:nvSpPr>
        <p:spPr bwMode="gray">
          <a:xfrm>
            <a:off x="0" y="640080"/>
            <a:ext cx="2286000" cy="548640"/>
          </a:xfrm>
          <a:solidFill>
            <a:schemeClr val="accent2"/>
          </a:solidFill>
        </p:spPr>
        <p:txBody>
          <a:bodyPr lIns="182880" tIns="45720" rIns="91440" bIns="45720" anchor="ctr" anchorCtr="0">
            <a:normAutofit/>
          </a:bodyPr>
          <a:lstStyle>
            <a:lvl1pPr marL="0" marR="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sz="1000" b="1" i="0" spc="0" baseline="0">
                <a:solidFill>
                  <a:schemeClr val="bg1"/>
                </a:solidFill>
                <a:latin typeface="+mn-lt"/>
                <a:ea typeface="Arial Regular" charset="0"/>
                <a:cs typeface="Arial Regular" charset="0"/>
              </a:defRPr>
            </a:lvl1pPr>
            <a:lvl2pPr marL="0" indent="0" algn="l">
              <a:spcBef>
                <a:spcPts val="0"/>
              </a:spcBef>
              <a:buFont typeface="Arial"/>
              <a:buNone/>
              <a:defRPr sz="900" b="1">
                <a:solidFill>
                  <a:schemeClr val="bg1"/>
                </a:solidFill>
              </a:defRPr>
            </a:lvl2pPr>
            <a:lvl3pPr marL="0" indent="0">
              <a:spcBef>
                <a:spcPts val="0"/>
              </a:spcBef>
              <a:buFont typeface="Arial"/>
              <a:buNone/>
              <a:defRPr sz="1000" b="1">
                <a:solidFill>
                  <a:schemeClr val="bg1"/>
                </a:solidFill>
              </a:defRPr>
            </a:lvl3pPr>
            <a:lvl4pPr marL="0" indent="0">
              <a:spcBef>
                <a:spcPts val="0"/>
              </a:spcBef>
              <a:buFont typeface="Arial"/>
              <a:buNone/>
              <a:defRPr sz="1000" b="1">
                <a:solidFill>
                  <a:schemeClr val="bg1"/>
                </a:solidFill>
              </a:defRPr>
            </a:lvl4pPr>
            <a:lvl5pPr marL="0" indent="0">
              <a:spcBef>
                <a:spcPts val="0"/>
              </a:spcBef>
              <a:buFont typeface="Arial"/>
              <a:buNone/>
              <a:defRPr sz="1000" b="1">
                <a:solidFill>
                  <a:schemeClr val="bg1"/>
                </a:solidFill>
              </a:defRPr>
            </a:lvl5pPr>
          </a:lstStyle>
          <a:p>
            <a:pPr marL="0" marR="0" lvl="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a:pPr>
            <a:r>
              <a:rPr lang="en-US" dirty="0">
                <a:solidFill>
                  <a:srgbClr val="FFFFFF"/>
                </a:solidFill>
              </a:rPr>
              <a:t>Business or </a:t>
            </a:r>
            <a:r>
              <a:rPr lang="en-US" dirty="0"/>
              <a:t>Organizational</a:t>
            </a:r>
            <a:r>
              <a:rPr lang="en-US" dirty="0">
                <a:solidFill>
                  <a:srgbClr val="FFFFFF"/>
                </a:solidFill>
              </a:rPr>
              <a:t> Unit</a:t>
            </a:r>
            <a:br>
              <a:rPr lang="en-US" dirty="0">
                <a:solidFill>
                  <a:srgbClr val="FFFFFF"/>
                </a:solidFill>
              </a:rPr>
            </a:br>
            <a:r>
              <a:rPr lang="en-US" b="0" dirty="0">
                <a:solidFill>
                  <a:srgbClr val="FFFFFF"/>
                </a:solidFill>
              </a:rPr>
              <a:t>Franchise or Department</a:t>
            </a:r>
          </a:p>
        </p:txBody>
      </p:sp>
    </p:spTree>
    <p:extLst>
      <p:ext uri="{BB962C8B-B14F-4D97-AF65-F5344CB8AC3E}">
        <p14:creationId xmlns:p14="http://schemas.microsoft.com/office/powerpoint/2010/main" val="180871148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3 Pictures">
    <p:spTree>
      <p:nvGrpSpPr>
        <p:cNvPr id="1" name=""/>
        <p:cNvGrpSpPr/>
        <p:nvPr/>
      </p:nvGrpSpPr>
      <p:grpSpPr>
        <a:xfrm>
          <a:off x="0" y="0"/>
          <a:ext cx="0" cy="0"/>
          <a:chOff x="0" y="0"/>
          <a:chExt cx="0" cy="0"/>
        </a:xfrm>
      </p:grpSpPr>
      <p:sp>
        <p:nvSpPr>
          <p:cNvPr id="4" name="Title 3"/>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2" name="Footer Placeholder 1"/>
          <p:cNvSpPr>
            <a:spLocks noGrp="1"/>
          </p:cNvSpPr>
          <p:nvPr>
            <p:ph type="ftr" sz="quarter" idx="20"/>
          </p:nvPr>
        </p:nvSpPr>
        <p:spPr/>
        <p:txBody>
          <a:bodyPr/>
          <a:lstStyle/>
          <a:p>
            <a:r>
              <a:rPr lang="en-US"/>
              <a:t> | ggPMX | Public</a:t>
            </a:r>
            <a:endParaRPr lang="en-US" dirty="0"/>
          </a:p>
        </p:txBody>
      </p:sp>
      <p:sp>
        <p:nvSpPr>
          <p:cNvPr id="3" name="Slide Number Placeholder 2"/>
          <p:cNvSpPr>
            <a:spLocks noGrp="1"/>
          </p:cNvSpPr>
          <p:nvPr>
            <p:ph type="sldNum" sz="quarter" idx="21"/>
          </p:nvPr>
        </p:nvSpPr>
        <p:spPr/>
        <p:txBody>
          <a:bodyPr/>
          <a:lstStyle/>
          <a:p>
            <a:fld id="{47547CF9-5B10-D24F-A8D7-45A9778164F7}" type="slidenum">
              <a:rPr lang="uk-UA" smtClean="0"/>
              <a:pPr/>
              <a:t>‹#›</a:t>
            </a:fld>
            <a:endParaRPr lang="uk-UA" dirty="0"/>
          </a:p>
        </p:txBody>
      </p:sp>
      <p:sp>
        <p:nvSpPr>
          <p:cNvPr id="19" name="Content Placeholder 2"/>
          <p:cNvSpPr>
            <a:spLocks noGrp="1"/>
          </p:cNvSpPr>
          <p:nvPr>
            <p:ph sz="half" idx="22"/>
          </p:nvPr>
        </p:nvSpPr>
        <p:spPr>
          <a:xfrm>
            <a:off x="457200" y="1786467"/>
            <a:ext cx="260604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20" name="Content Placeholder 2"/>
          <p:cNvSpPr>
            <a:spLocks noGrp="1"/>
          </p:cNvSpPr>
          <p:nvPr>
            <p:ph sz="half" idx="23"/>
          </p:nvPr>
        </p:nvSpPr>
        <p:spPr>
          <a:xfrm>
            <a:off x="3268980" y="1786467"/>
            <a:ext cx="260604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21" name="Content Placeholder 2"/>
          <p:cNvSpPr>
            <a:spLocks noGrp="1"/>
          </p:cNvSpPr>
          <p:nvPr>
            <p:ph sz="half" idx="24"/>
          </p:nvPr>
        </p:nvSpPr>
        <p:spPr>
          <a:xfrm>
            <a:off x="6080760" y="1786467"/>
            <a:ext cx="260604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3" name="Text Placeholder 7"/>
          <p:cNvSpPr>
            <a:spLocks noGrp="1"/>
          </p:cNvSpPr>
          <p:nvPr>
            <p:ph type="body" sz="quarter" idx="12" hasCustomPrompt="1"/>
          </p:nvPr>
        </p:nvSpPr>
        <p:spPr>
          <a:xfrm>
            <a:off x="457200" y="1371600"/>
            <a:ext cx="8229600" cy="361445"/>
          </a:xfrm>
        </p:spPr>
        <p:txBody>
          <a:bodyPr anchor="t" anchorCtr="0">
            <a:normAutofit/>
          </a:bodyPr>
          <a:lstStyle>
            <a:lvl1pPr marL="0" indent="0">
              <a:spcBef>
                <a:spcPts val="0"/>
              </a:spcBef>
              <a:buFont typeface="Arial"/>
              <a:buNone/>
              <a:defRPr sz="1800" b="0" baseline="0">
                <a:solidFill>
                  <a:srgbClr val="000000"/>
                </a:solidFill>
              </a:defRPr>
            </a:lvl1pPr>
            <a:lvl2pPr marL="0" indent="0">
              <a:spcBef>
                <a:spcPts val="0"/>
              </a:spcBef>
              <a:buFont typeface="Arial"/>
              <a:buNone/>
              <a:defRPr sz="1800" b="0">
                <a:solidFill>
                  <a:srgbClr val="000000"/>
                </a:solidFill>
              </a:defRPr>
            </a:lvl2pPr>
            <a:lvl3pPr marL="0" indent="0">
              <a:spcBef>
                <a:spcPts val="0"/>
              </a:spcBef>
              <a:buFont typeface="Arial"/>
              <a:buNone/>
              <a:defRPr sz="1800" b="0">
                <a:solidFill>
                  <a:srgbClr val="000000"/>
                </a:solidFill>
              </a:defRPr>
            </a:lvl3pPr>
            <a:lvl4pPr marL="0" indent="0">
              <a:spcBef>
                <a:spcPts val="0"/>
              </a:spcBef>
              <a:buFont typeface="Arial"/>
              <a:buNone/>
              <a:defRPr sz="1800" b="0">
                <a:solidFill>
                  <a:srgbClr val="000000"/>
                </a:solidFill>
              </a:defRPr>
            </a:lvl4pPr>
            <a:lvl5pPr marL="0" indent="0">
              <a:spcBef>
                <a:spcPts val="0"/>
              </a:spcBef>
              <a:buFont typeface="Arial"/>
              <a:buNone/>
              <a:defRPr sz="1800" b="0">
                <a:solidFill>
                  <a:srgbClr val="000000"/>
                </a:solidFill>
              </a:defRPr>
            </a:lvl5pPr>
          </a:lstStyle>
          <a:p>
            <a:pPr lvl="0"/>
            <a:r>
              <a:rPr lang="en-US" dirty="0"/>
              <a:t>Optional picture title</a:t>
            </a:r>
          </a:p>
        </p:txBody>
      </p:sp>
      <p:sp>
        <p:nvSpPr>
          <p:cNvPr id="22" name="Text Placeholder 7"/>
          <p:cNvSpPr>
            <a:spLocks noGrp="1"/>
          </p:cNvSpPr>
          <p:nvPr>
            <p:ph type="body" sz="quarter" idx="18" hasCustomPrompt="1"/>
          </p:nvPr>
        </p:nvSpPr>
        <p:spPr>
          <a:xfrm>
            <a:off x="45720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23" name="Text Placeholder 7"/>
          <p:cNvSpPr>
            <a:spLocks noGrp="1"/>
          </p:cNvSpPr>
          <p:nvPr>
            <p:ph type="body" sz="quarter" idx="25" hasCustomPrompt="1"/>
          </p:nvPr>
        </p:nvSpPr>
        <p:spPr>
          <a:xfrm>
            <a:off x="326898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24" name="Text Placeholder 7"/>
          <p:cNvSpPr>
            <a:spLocks noGrp="1"/>
          </p:cNvSpPr>
          <p:nvPr>
            <p:ph type="body" sz="quarter" idx="26" hasCustomPrompt="1"/>
          </p:nvPr>
        </p:nvSpPr>
        <p:spPr>
          <a:xfrm>
            <a:off x="608076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Tree>
    <p:extLst>
      <p:ext uri="{BB962C8B-B14F-4D97-AF65-F5344CB8AC3E}">
        <p14:creationId xmlns:p14="http://schemas.microsoft.com/office/powerpoint/2010/main" val="1193407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and Big Statem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4663440" y="1371600"/>
            <a:ext cx="4023360" cy="3108960"/>
          </a:xfrm>
        </p:spPr>
        <p:txBody>
          <a:bodyPr>
            <a:normAutofit/>
          </a:bodyPr>
          <a:lstStyle>
            <a:lvl1pPr marL="0" indent="0">
              <a:lnSpc>
                <a:spcPct val="90000"/>
              </a:lnSpc>
              <a:spcBef>
                <a:spcPts val="0"/>
              </a:spcBef>
              <a:buFont typeface="Arial"/>
              <a:buNone/>
              <a:defRPr sz="3600" b="0" i="0" spc="0" baseline="0">
                <a:solidFill>
                  <a:schemeClr val="accent2"/>
                </a:solidFill>
                <a:latin typeface="+mn-lt"/>
                <a:ea typeface="Arial" charset="0"/>
                <a:cs typeface="Arial" charset="0"/>
              </a:defRPr>
            </a:lvl1pPr>
            <a:lvl2pPr marL="0" indent="0">
              <a:lnSpc>
                <a:spcPct val="90000"/>
              </a:lnSpc>
              <a:spcBef>
                <a:spcPts val="0"/>
              </a:spcBef>
              <a:buFont typeface="Arial"/>
              <a:buNone/>
              <a:defRPr sz="4400">
                <a:solidFill>
                  <a:srgbClr val="0460A9"/>
                </a:solidFill>
              </a:defRPr>
            </a:lvl2pPr>
            <a:lvl3pPr marL="0" indent="0">
              <a:lnSpc>
                <a:spcPct val="90000"/>
              </a:lnSpc>
              <a:spcBef>
                <a:spcPts val="0"/>
              </a:spcBef>
              <a:buFont typeface="Arial"/>
              <a:buNone/>
              <a:defRPr sz="4400">
                <a:solidFill>
                  <a:srgbClr val="0460A9"/>
                </a:solidFill>
              </a:defRPr>
            </a:lvl3pPr>
            <a:lvl4pPr marL="0" indent="0">
              <a:lnSpc>
                <a:spcPct val="90000"/>
              </a:lnSpc>
              <a:spcBef>
                <a:spcPts val="0"/>
              </a:spcBef>
              <a:buFont typeface="Arial"/>
              <a:buNone/>
              <a:defRPr sz="4400">
                <a:solidFill>
                  <a:srgbClr val="0460A9"/>
                </a:solidFill>
              </a:defRPr>
            </a:lvl4pPr>
            <a:lvl5pPr marL="0" indent="0">
              <a:lnSpc>
                <a:spcPct val="90000"/>
              </a:lnSpc>
              <a:spcBef>
                <a:spcPts val="0"/>
              </a:spcBef>
              <a:buFont typeface="Arial"/>
              <a:buNone/>
              <a:defRPr sz="4400">
                <a:solidFill>
                  <a:srgbClr val="0460A9"/>
                </a:solidFill>
              </a:defRPr>
            </a:lvl5pPr>
            <a:lvl6pPr>
              <a:defRPr sz="1800"/>
            </a:lvl6pPr>
            <a:lvl7pPr>
              <a:defRPr sz="1800"/>
            </a:lvl7pPr>
            <a:lvl8pPr>
              <a:defRPr sz="1800"/>
            </a:lvl8pPr>
            <a:lvl9pPr>
              <a:defRPr sz="1800"/>
            </a:lvl9pPr>
          </a:lstStyle>
          <a:p>
            <a:pPr lvl="0"/>
            <a:r>
              <a:rPr lang="en-US"/>
              <a:t>Click to edit Master text styles</a:t>
            </a:r>
          </a:p>
        </p:txBody>
      </p:sp>
      <p:sp>
        <p:nvSpPr>
          <p:cNvPr id="3" name="Footer Placeholder 2"/>
          <p:cNvSpPr>
            <a:spLocks noGrp="1"/>
          </p:cNvSpPr>
          <p:nvPr>
            <p:ph type="ftr" sz="quarter" idx="19"/>
          </p:nvPr>
        </p:nvSpPr>
        <p:spPr/>
        <p:txBody>
          <a:bodyPr/>
          <a:lstStyle/>
          <a:p>
            <a:r>
              <a:rPr lang="en-US"/>
              <a:t> | ggPMX | Public</a:t>
            </a:r>
            <a:endParaRPr lang="en-US" dirty="0"/>
          </a:p>
        </p:txBody>
      </p:sp>
      <p:sp>
        <p:nvSpPr>
          <p:cNvPr id="4" name="Slide Number Placeholder 3"/>
          <p:cNvSpPr>
            <a:spLocks noGrp="1"/>
          </p:cNvSpPr>
          <p:nvPr>
            <p:ph type="sldNum" sz="quarter" idx="20"/>
          </p:nvPr>
        </p:nvSpPr>
        <p:spPr/>
        <p:txBody>
          <a:bodyPr/>
          <a:lstStyle/>
          <a:p>
            <a:fld id="{47547CF9-5B10-D24F-A8D7-45A9778164F7}" type="slidenum">
              <a:rPr lang="uk-UA" smtClean="0"/>
              <a:pPr/>
              <a:t>‹#›</a:t>
            </a:fld>
            <a:endParaRPr lang="uk-UA" dirty="0"/>
          </a:p>
        </p:txBody>
      </p:sp>
      <p:sp>
        <p:nvSpPr>
          <p:cNvPr id="9" name="Content Placeholder 2"/>
          <p:cNvSpPr>
            <a:spLocks noGrp="1"/>
          </p:cNvSpPr>
          <p:nvPr>
            <p:ph sz="half" idx="17"/>
          </p:nvPr>
        </p:nvSpPr>
        <p:spPr>
          <a:xfrm>
            <a:off x="457200" y="1371600"/>
            <a:ext cx="4023360" cy="2697480"/>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0" name="Text Placeholder 7"/>
          <p:cNvSpPr>
            <a:spLocks noGrp="1"/>
          </p:cNvSpPr>
          <p:nvPr>
            <p:ph type="body" sz="quarter" idx="21" hasCustomPrompt="1"/>
          </p:nvPr>
        </p:nvSpPr>
        <p:spPr>
          <a:xfrm>
            <a:off x="45720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6" name="Title 5"/>
          <p:cNvSpPr>
            <a:spLocks noGrp="1"/>
          </p:cNvSpPr>
          <p:nvPr>
            <p:ph type="title"/>
          </p:nvPr>
        </p:nvSpPr>
        <p:spPr>
          <a:xfrm>
            <a:off x="457200" y="342900"/>
            <a:ext cx="8229600" cy="960120"/>
          </a:xfrm>
        </p:spPr>
        <p:txBody>
          <a:bodyPr/>
          <a:lstStyle/>
          <a:p>
            <a:r>
              <a:rPr lang="en-US"/>
              <a:t>Click to edit Master title style</a:t>
            </a:r>
            <a:endParaRPr lang="en-US" dirty="0"/>
          </a:p>
        </p:txBody>
      </p:sp>
    </p:spTree>
    <p:extLst>
      <p:ext uri="{BB962C8B-B14F-4D97-AF65-F5344CB8AC3E}">
        <p14:creationId xmlns:p14="http://schemas.microsoft.com/office/powerpoint/2010/main" val="8186260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and Big Statement - Alternate">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246120" y="1371600"/>
            <a:ext cx="5440680" cy="3108960"/>
          </a:xfrm>
        </p:spPr>
        <p:txBody>
          <a:bodyPr>
            <a:normAutofit/>
          </a:bodyPr>
          <a:lstStyle>
            <a:lvl1pPr marL="0" indent="0">
              <a:lnSpc>
                <a:spcPct val="90000"/>
              </a:lnSpc>
              <a:spcBef>
                <a:spcPts val="0"/>
              </a:spcBef>
              <a:buFont typeface="Arial"/>
              <a:buNone/>
              <a:defRPr sz="3600" b="0" i="0" spc="0" baseline="0">
                <a:solidFill>
                  <a:schemeClr val="accent2"/>
                </a:solidFill>
                <a:latin typeface="+mn-lt"/>
                <a:ea typeface="Arial" charset="0"/>
                <a:cs typeface="Arial" charset="0"/>
              </a:defRPr>
            </a:lvl1pPr>
            <a:lvl2pPr marL="0" indent="0">
              <a:lnSpc>
                <a:spcPct val="90000"/>
              </a:lnSpc>
              <a:spcBef>
                <a:spcPts val="0"/>
              </a:spcBef>
              <a:buFont typeface="Arial"/>
              <a:buNone/>
              <a:defRPr sz="4400">
                <a:solidFill>
                  <a:srgbClr val="0460A9"/>
                </a:solidFill>
              </a:defRPr>
            </a:lvl2pPr>
            <a:lvl3pPr marL="0" indent="0">
              <a:lnSpc>
                <a:spcPct val="90000"/>
              </a:lnSpc>
              <a:spcBef>
                <a:spcPts val="0"/>
              </a:spcBef>
              <a:buFont typeface="Arial"/>
              <a:buNone/>
              <a:defRPr sz="4400">
                <a:solidFill>
                  <a:srgbClr val="0460A9"/>
                </a:solidFill>
              </a:defRPr>
            </a:lvl3pPr>
            <a:lvl4pPr marL="0" indent="0">
              <a:lnSpc>
                <a:spcPct val="90000"/>
              </a:lnSpc>
              <a:spcBef>
                <a:spcPts val="0"/>
              </a:spcBef>
              <a:buFont typeface="Arial"/>
              <a:buNone/>
              <a:defRPr sz="4400">
                <a:solidFill>
                  <a:srgbClr val="0460A9"/>
                </a:solidFill>
              </a:defRPr>
            </a:lvl4pPr>
            <a:lvl5pPr marL="0" indent="0">
              <a:lnSpc>
                <a:spcPct val="90000"/>
              </a:lnSpc>
              <a:spcBef>
                <a:spcPts val="0"/>
              </a:spcBef>
              <a:buFont typeface="Arial"/>
              <a:buNone/>
              <a:defRPr sz="4400">
                <a:solidFill>
                  <a:srgbClr val="0460A9"/>
                </a:solidFill>
              </a:defRPr>
            </a:lvl5pPr>
            <a:lvl6pPr>
              <a:defRPr sz="1800"/>
            </a:lvl6pPr>
            <a:lvl7pPr>
              <a:defRPr sz="1800"/>
            </a:lvl7pPr>
            <a:lvl8pPr>
              <a:defRPr sz="1800"/>
            </a:lvl8pPr>
            <a:lvl9pPr>
              <a:defRPr sz="1800"/>
            </a:lvl9pPr>
          </a:lstStyle>
          <a:p>
            <a:pPr lvl="0"/>
            <a:r>
              <a:rPr lang="en-US"/>
              <a:t>Click to edit Master text styles</a:t>
            </a:r>
          </a:p>
        </p:txBody>
      </p:sp>
      <p:sp>
        <p:nvSpPr>
          <p:cNvPr id="3" name="Footer Placeholder 2"/>
          <p:cNvSpPr>
            <a:spLocks noGrp="1"/>
          </p:cNvSpPr>
          <p:nvPr>
            <p:ph type="ftr" sz="quarter" idx="19"/>
          </p:nvPr>
        </p:nvSpPr>
        <p:spPr/>
        <p:txBody>
          <a:bodyPr/>
          <a:lstStyle/>
          <a:p>
            <a:r>
              <a:rPr lang="en-US"/>
              <a:t> | ggPMX | Public</a:t>
            </a:r>
            <a:endParaRPr lang="en-US" dirty="0"/>
          </a:p>
        </p:txBody>
      </p:sp>
      <p:sp>
        <p:nvSpPr>
          <p:cNvPr id="4" name="Slide Number Placeholder 3"/>
          <p:cNvSpPr>
            <a:spLocks noGrp="1"/>
          </p:cNvSpPr>
          <p:nvPr>
            <p:ph type="sldNum" sz="quarter" idx="20"/>
          </p:nvPr>
        </p:nvSpPr>
        <p:spPr/>
        <p:txBody>
          <a:bodyPr/>
          <a:lstStyle/>
          <a:p>
            <a:fld id="{47547CF9-5B10-D24F-A8D7-45A9778164F7}" type="slidenum">
              <a:rPr lang="uk-UA" smtClean="0"/>
              <a:pPr/>
              <a:t>‹#›</a:t>
            </a:fld>
            <a:endParaRPr lang="uk-UA" dirty="0"/>
          </a:p>
        </p:txBody>
      </p:sp>
      <p:sp>
        <p:nvSpPr>
          <p:cNvPr id="9" name="Content Placeholder 2"/>
          <p:cNvSpPr>
            <a:spLocks noGrp="1"/>
          </p:cNvSpPr>
          <p:nvPr>
            <p:ph sz="half" idx="17"/>
          </p:nvPr>
        </p:nvSpPr>
        <p:spPr>
          <a:xfrm>
            <a:off x="457200" y="1371600"/>
            <a:ext cx="2606040" cy="2697480"/>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0" name="Text Placeholder 7"/>
          <p:cNvSpPr>
            <a:spLocks noGrp="1"/>
          </p:cNvSpPr>
          <p:nvPr>
            <p:ph type="body" sz="quarter" idx="21" hasCustomPrompt="1"/>
          </p:nvPr>
        </p:nvSpPr>
        <p:spPr>
          <a:xfrm>
            <a:off x="45720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6" name="Title 5"/>
          <p:cNvSpPr>
            <a:spLocks noGrp="1"/>
          </p:cNvSpPr>
          <p:nvPr>
            <p:ph type="title"/>
          </p:nvPr>
        </p:nvSpPr>
        <p:spPr>
          <a:xfrm>
            <a:off x="457200" y="342900"/>
            <a:ext cx="8229600" cy="960120"/>
          </a:xfrm>
        </p:spPr>
        <p:txBody>
          <a:bodyPr/>
          <a:lstStyle/>
          <a:p>
            <a:r>
              <a:rPr lang="en-US"/>
              <a:t>Click to edit Master title style</a:t>
            </a:r>
            <a:endParaRPr lang="en-US" dirty="0"/>
          </a:p>
        </p:txBody>
      </p:sp>
    </p:spTree>
    <p:extLst>
      <p:ext uri="{BB962C8B-B14F-4D97-AF65-F5344CB8AC3E}">
        <p14:creationId xmlns:p14="http://schemas.microsoft.com/office/powerpoint/2010/main" val="22975140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ig Quote">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47547CF9-5B10-D24F-A8D7-45A9778164F7}" type="slidenum">
              <a:rPr lang="uk-UA" smtClean="0"/>
              <a:pPr/>
              <a:t>‹#›</a:t>
            </a:fld>
            <a:endParaRPr lang="uk-UA" dirty="0"/>
          </a:p>
        </p:txBody>
      </p:sp>
      <p:grpSp>
        <p:nvGrpSpPr>
          <p:cNvPr id="9" name="Group 8"/>
          <p:cNvGrpSpPr/>
          <p:nvPr userDrawn="1"/>
        </p:nvGrpSpPr>
        <p:grpSpPr>
          <a:xfrm>
            <a:off x="1050626" y="-137160"/>
            <a:ext cx="7636174" cy="5422392"/>
            <a:chOff x="1050626" y="-137160"/>
            <a:chExt cx="7636174" cy="5422392"/>
          </a:xfrm>
        </p:grpSpPr>
        <p:cxnSp>
          <p:nvCxnSpPr>
            <p:cNvPr id="11" name="Straight Connector 10"/>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3" name="Text Placeholder 2"/>
          <p:cNvSpPr>
            <a:spLocks noGrp="1"/>
          </p:cNvSpPr>
          <p:nvPr>
            <p:ph type="body" sz="quarter" idx="12" hasCustomPrompt="1"/>
          </p:nvPr>
        </p:nvSpPr>
        <p:spPr>
          <a:xfrm>
            <a:off x="1600200" y="1005839"/>
            <a:ext cx="7086600" cy="3104949"/>
          </a:xfrm>
        </p:spPr>
        <p:txBody>
          <a:bodyPr anchor="ctr" anchorCtr="0"/>
          <a:lstStyle>
            <a:lvl1pPr marL="0" indent="0">
              <a:lnSpc>
                <a:spcPct val="90000"/>
              </a:lnSpc>
              <a:spcBef>
                <a:spcPts val="0"/>
              </a:spcBef>
              <a:buNone/>
              <a:defRPr sz="4800" b="0" i="0" spc="0" baseline="0">
                <a:solidFill>
                  <a:schemeClr val="accent2"/>
                </a:solidFill>
                <a:latin typeface="+mn-lt"/>
                <a:ea typeface="Arial" charset="0"/>
                <a:cs typeface="Arial" charset="0"/>
              </a:defRPr>
            </a:lvl1pPr>
            <a:lvl2pPr marL="230188" indent="-230188">
              <a:spcBef>
                <a:spcPts val="600"/>
              </a:spcBef>
              <a:defRPr b="0" i="0" baseline="0">
                <a:latin typeface="+mn-lt"/>
                <a:ea typeface="Arial" charset="0"/>
                <a:cs typeface="Arial" charset="0"/>
              </a:defRPr>
            </a:lvl2pPr>
            <a:lvl3pPr marL="230188" indent="0">
              <a:spcBef>
                <a:spcPts val="600"/>
              </a:spcBef>
              <a:buNone/>
              <a:defRPr/>
            </a:lvl3pPr>
            <a:lvl4pPr marL="685800" indent="-230188">
              <a:spcBef>
                <a:spcPts val="600"/>
              </a:spcBef>
              <a:defRPr/>
            </a:lvl4pPr>
            <a:lvl5pPr marL="917575" indent="-231775">
              <a:spcBef>
                <a:spcPts val="600"/>
              </a:spcBef>
              <a:defRPr/>
            </a:lvl5pPr>
          </a:lstStyle>
          <a:p>
            <a:pPr lvl="0"/>
            <a:r>
              <a:rPr lang="en-US" dirty="0"/>
              <a:t>“Quote goes here.”</a:t>
            </a:r>
          </a:p>
          <a:p>
            <a:pPr lvl="1"/>
            <a:r>
              <a:rPr lang="en-US" dirty="0"/>
              <a:t>Attribution, if needed</a:t>
            </a: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pic>
        <p:nvPicPr>
          <p:cNvPr id="18" name="Picture 17">
            <a:extLst>
              <a:ext uri="{FF2B5EF4-FFF2-40B4-BE49-F238E27FC236}">
                <a16:creationId xmlns:a16="http://schemas.microsoft.com/office/drawing/2014/main" id="{915E4D8C-596E-D644-8AA7-DBFA149284B2}"/>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2697715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grpSp>
        <p:nvGrpSpPr>
          <p:cNvPr id="41" name="Group 40"/>
          <p:cNvGrpSpPr/>
          <p:nvPr userDrawn="1"/>
        </p:nvGrpSpPr>
        <p:grpSpPr>
          <a:xfrm>
            <a:off x="-137160" y="-137160"/>
            <a:ext cx="9418320" cy="5422392"/>
            <a:chOff x="-137160" y="-137160"/>
            <a:chExt cx="9418320" cy="5422392"/>
          </a:xfrm>
        </p:grpSpPr>
        <p:cxnSp>
          <p:nvCxnSpPr>
            <p:cNvPr id="42" name="Straight Connector 41"/>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userDrawn="1"/>
          </p:nvCxnSpPr>
          <p:spPr>
            <a:xfrm>
              <a:off x="918972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userDrawn="1"/>
          </p:nvCxnSpPr>
          <p:spPr>
            <a:xfrm>
              <a:off x="-13716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55" name="Title 1"/>
          <p:cNvSpPr>
            <a:spLocks noGrp="1"/>
          </p:cNvSpPr>
          <p:nvPr>
            <p:ph type="ctrTitle"/>
          </p:nvPr>
        </p:nvSpPr>
        <p:spPr bwMode="auto">
          <a:xfrm>
            <a:off x="1600200" y="3108960"/>
            <a:ext cx="7086600" cy="914400"/>
          </a:xfrm>
        </p:spPr>
        <p:txBody>
          <a:bodyPr anchor="b" anchorCtr="0">
            <a:noAutofit/>
          </a:bodyPr>
          <a:lstStyle>
            <a:lvl1pPr>
              <a:defRPr sz="3200">
                <a:solidFill>
                  <a:schemeClr val="tx1"/>
                </a:solidFill>
              </a:defRPr>
            </a:lvl1pPr>
          </a:lstStyle>
          <a:p>
            <a:r>
              <a:rPr lang="en-US"/>
              <a:t>Click to edit Master title style</a:t>
            </a:r>
            <a:endParaRPr lang="en-US" dirty="0"/>
          </a:p>
        </p:txBody>
      </p:sp>
      <p:sp>
        <p:nvSpPr>
          <p:cNvPr id="56" name="Subtitle 2"/>
          <p:cNvSpPr>
            <a:spLocks noGrp="1"/>
          </p:cNvSpPr>
          <p:nvPr>
            <p:ph type="subTitle" idx="1" hasCustomPrompt="1"/>
          </p:nvPr>
        </p:nvSpPr>
        <p:spPr bwMode="auto">
          <a:xfrm>
            <a:off x="1600200" y="4114800"/>
            <a:ext cx="5029200" cy="731520"/>
          </a:xfrm>
        </p:spPr>
        <p:txBody>
          <a:bodyPr>
            <a:noAutofit/>
          </a:bodyPr>
          <a:lstStyle>
            <a:lvl1pPr marL="0" indent="0" algn="l">
              <a:lnSpc>
                <a:spcPct val="100000"/>
              </a:lnSpc>
              <a:spcBef>
                <a:spcPts val="0"/>
              </a:spcBef>
              <a:buNone/>
              <a:defRPr sz="1400" b="1" i="0" spc="0" baseline="0">
                <a:solidFill>
                  <a:schemeClr val="tx1"/>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a:t>
            </a:r>
            <a:r>
              <a:rPr lang="en-US" dirty="0" err="1"/>
              <a:t>su</a:t>
            </a:r>
            <a:r>
              <a:rPr lang="en-US" dirty="0"/>
              <a:t>   </a:t>
            </a:r>
            <a:r>
              <a:rPr lang="en-US" dirty="0" err="1"/>
              <a:t>btitle</a:t>
            </a:r>
            <a:r>
              <a:rPr lang="en-US" dirty="0"/>
              <a:t> style</a:t>
            </a:r>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16" name="Picture Placeholder 3"/>
          <p:cNvSpPr>
            <a:spLocks noGrp="1"/>
          </p:cNvSpPr>
          <p:nvPr>
            <p:ph type="pic" sz="quarter" idx="10" hasCustomPrompt="1"/>
          </p:nvPr>
        </p:nvSpPr>
        <p:spPr>
          <a:xfrm>
            <a:off x="525624" y="316156"/>
            <a:ext cx="8157600" cy="2635200"/>
          </a:xfrm>
          <a:solidFill>
            <a:srgbClr val="CCCCCC"/>
          </a:solidFill>
        </p:spPr>
        <p:txBody>
          <a:bodyPr tIns="0" anchor="ctr" anchorCtr="0">
            <a:normAutofit/>
          </a:bodyPr>
          <a:lstStyle>
            <a:lvl1pPr marL="1079500" marR="0" indent="0" algn="l" defTabSz="914400" rtl="0" eaLnBrk="1" fontAlgn="auto" latinLnBrk="0" hangingPunct="1">
              <a:lnSpc>
                <a:spcPct val="100000"/>
              </a:lnSpc>
              <a:spcBef>
                <a:spcPts val="1200"/>
              </a:spcBef>
              <a:spcAft>
                <a:spcPts val="0"/>
              </a:spcAft>
              <a:buClrTx/>
              <a:buSzPct val="120000"/>
              <a:buFont typeface="Arial" pitchFamily="34" charset="0"/>
              <a:buNone/>
              <a:tabLst>
                <a:tab pos="3998913" algn="r"/>
                <a:tab pos="8229600" algn="r"/>
              </a:tabLst>
              <a:defRPr lang="en-US" sz="950" smtClean="0">
                <a:effectLst/>
                <a:latin typeface="+mn-lt"/>
              </a:defRPr>
            </a:lvl1pPr>
          </a:lstStyle>
          <a:p>
            <a:r>
              <a:rPr lang="en-US" dirty="0"/>
              <a:t>This space is reserved for cropped images only sourced from Novartis Brand Lab at https://</a:t>
            </a:r>
            <a:r>
              <a:rPr lang="en-US" dirty="0" err="1"/>
              <a:t>www.novartisbrandlab.com</a:t>
            </a:r>
            <a:r>
              <a:rPr lang="en-US" dirty="0"/>
              <a:t>/resources/assets/5982</a:t>
            </a:r>
            <a:br>
              <a:rPr lang="en-US" dirty="0"/>
            </a:br>
            <a:r>
              <a:rPr lang="en-US" dirty="0"/>
              <a:t>Once you have chosen your image, select the asset for download from the drop-down menu.                                                            For this template, you would download the image cropped to fit the </a:t>
            </a:r>
            <a:r>
              <a:rPr lang="en-US" dirty="0">
                <a:solidFill>
                  <a:srgbClr val="000000"/>
                </a:solidFill>
                <a:effectLst/>
                <a:latin typeface="Arial" charset="0"/>
              </a:rPr>
              <a:t>PPT Presentation Wide Screen 16:9 template</a:t>
            </a:r>
            <a:r>
              <a:rPr lang="en-US" dirty="0"/>
              <a:t>.</a:t>
            </a:r>
            <a:br>
              <a:rPr lang="en-US" dirty="0"/>
            </a:br>
            <a:r>
              <a:rPr lang="en-US" dirty="0"/>
              <a:t>Illustrations, graphics or icons are not allowed. Photography must follow our </a:t>
            </a:r>
            <a:r>
              <a:rPr lang="en-US" dirty="0" err="1"/>
              <a:t>monocolor</a:t>
            </a:r>
            <a:r>
              <a:rPr lang="en-US" dirty="0"/>
              <a:t> rule.                                                                 That means for this template in Novartis Blue </a:t>
            </a:r>
            <a:r>
              <a:rPr lang="en-US" dirty="0" err="1"/>
              <a:t>monocolor</a:t>
            </a:r>
            <a:r>
              <a:rPr lang="en-US" dirty="0"/>
              <a:t> theme, choose an image with a pop of Novartis Blue color.</a:t>
            </a:r>
          </a:p>
        </p:txBody>
      </p:sp>
      <p:pic>
        <p:nvPicPr>
          <p:cNvPr id="17" name="Picture 16">
            <a:extLst>
              <a:ext uri="{FF2B5EF4-FFF2-40B4-BE49-F238E27FC236}">
                <a16:creationId xmlns:a16="http://schemas.microsoft.com/office/drawing/2014/main" id="{DEE6C8E6-00B0-984D-96B9-60F58388E240}"/>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24802151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ection Header - No Picture">
    <p:spTree>
      <p:nvGrpSpPr>
        <p:cNvPr id="1" name=""/>
        <p:cNvGrpSpPr/>
        <p:nvPr/>
      </p:nvGrpSpPr>
      <p:grpSpPr>
        <a:xfrm>
          <a:off x="0" y="0"/>
          <a:ext cx="0" cy="0"/>
          <a:chOff x="0" y="0"/>
          <a:chExt cx="0" cy="0"/>
        </a:xfrm>
      </p:grpSpPr>
      <p:grpSp>
        <p:nvGrpSpPr>
          <p:cNvPr id="14" name="Group 13"/>
          <p:cNvGrpSpPr/>
          <p:nvPr userDrawn="1"/>
        </p:nvGrpSpPr>
        <p:grpSpPr>
          <a:xfrm>
            <a:off x="1050626" y="-137160"/>
            <a:ext cx="7636174" cy="5422392"/>
            <a:chOff x="1050626" y="-137160"/>
            <a:chExt cx="7636174" cy="5422392"/>
          </a:xfrm>
        </p:grpSpPr>
        <p:cxnSp>
          <p:nvCxnSpPr>
            <p:cNvPr id="15" name="Straight Connector 14"/>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18" name="Title 1"/>
          <p:cNvSpPr>
            <a:spLocks noGrp="1"/>
          </p:cNvSpPr>
          <p:nvPr>
            <p:ph type="ctrTitle"/>
          </p:nvPr>
        </p:nvSpPr>
        <p:spPr bwMode="auto">
          <a:xfrm>
            <a:off x="1600200" y="1463040"/>
            <a:ext cx="7086600" cy="2102185"/>
          </a:xfrm>
        </p:spPr>
        <p:txBody>
          <a:bodyPr anchor="b" anchorCtr="0">
            <a:noAutofit/>
          </a:bodyPr>
          <a:lstStyle>
            <a:lvl1pPr>
              <a:defRPr sz="3200" baseline="0"/>
            </a:lvl1pPr>
          </a:lstStyle>
          <a:p>
            <a:r>
              <a:rPr lang="en-US"/>
              <a:t>Click to edit Master title style</a:t>
            </a:r>
            <a:endParaRPr lang="en-US" dirty="0"/>
          </a:p>
        </p:txBody>
      </p:sp>
      <p:sp>
        <p:nvSpPr>
          <p:cNvPr id="19" name="Subtitle 2"/>
          <p:cNvSpPr>
            <a:spLocks noGrp="1"/>
          </p:cNvSpPr>
          <p:nvPr>
            <p:ph type="subTitle" idx="1"/>
          </p:nvPr>
        </p:nvSpPr>
        <p:spPr bwMode="auto">
          <a:xfrm>
            <a:off x="1600200" y="3657600"/>
            <a:ext cx="7086600" cy="822960"/>
          </a:xfrm>
        </p:spPr>
        <p:txBody>
          <a:bodyPr>
            <a:noAutofit/>
          </a:bodyPr>
          <a:lstStyle>
            <a:lvl1pPr marL="0" indent="0" algn="l">
              <a:lnSpc>
                <a:spcPct val="100000"/>
              </a:lnSpc>
              <a:spcBef>
                <a:spcPts val="0"/>
              </a:spcBef>
              <a:buNone/>
              <a:defRPr sz="1400" b="1" i="0" baseline="0">
                <a:solidFill>
                  <a:srgbClr val="000000"/>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pic>
        <p:nvPicPr>
          <p:cNvPr id="17" name="Picture 16">
            <a:extLst>
              <a:ext uri="{FF2B5EF4-FFF2-40B4-BE49-F238E27FC236}">
                <a16:creationId xmlns:a16="http://schemas.microsoft.com/office/drawing/2014/main" id="{03B6A24D-6BB8-474F-8F69-48CC49652DC9}"/>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611576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a:t> | ggPMX | Public</a:t>
            </a:r>
            <a:endParaRPr lang="en-US" dirty="0"/>
          </a:p>
        </p:txBody>
      </p:sp>
      <p:sp>
        <p:nvSpPr>
          <p:cNvPr id="4" name="Slide Number Placeholder 3"/>
          <p:cNvSpPr>
            <a:spLocks noGrp="1"/>
          </p:cNvSpPr>
          <p:nvPr>
            <p:ph type="sldNum" sz="quarter" idx="11"/>
          </p:nvPr>
        </p:nvSpPr>
        <p:spPr/>
        <p:txBody>
          <a:bodyPr/>
          <a:lstStyle/>
          <a:p>
            <a:fld id="{47547CF9-5B10-D24F-A8D7-45A9778164F7}" type="slidenum">
              <a:rPr lang="uk-UA" smtClean="0"/>
              <a:pPr/>
              <a:t>‹#›</a:t>
            </a:fld>
            <a:endParaRPr lang="uk-UA" dirty="0"/>
          </a:p>
        </p:txBody>
      </p:sp>
    </p:spTree>
    <p:extLst>
      <p:ext uri="{BB962C8B-B14F-4D97-AF65-F5344CB8AC3E}">
        <p14:creationId xmlns:p14="http://schemas.microsoft.com/office/powerpoint/2010/main" val="21242546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US"/>
              <a:t> | ggPMX | Public</a:t>
            </a:r>
            <a:endParaRPr lang="en-US" dirty="0"/>
          </a:p>
        </p:txBody>
      </p:sp>
      <p:sp>
        <p:nvSpPr>
          <p:cNvPr id="3" name="Slide Number Placeholder 2"/>
          <p:cNvSpPr>
            <a:spLocks noGrp="1"/>
          </p:cNvSpPr>
          <p:nvPr>
            <p:ph type="sldNum" sz="quarter" idx="11"/>
          </p:nvPr>
        </p:nvSpPr>
        <p:spPr/>
        <p:txBody>
          <a:bodyPr/>
          <a:lstStyle/>
          <a:p>
            <a:fld id="{47547CF9-5B10-D24F-A8D7-45A9778164F7}" type="slidenum">
              <a:rPr lang="uk-UA" smtClean="0"/>
              <a:pPr/>
              <a:t>‹#›</a:t>
            </a:fld>
            <a:endParaRPr lang="uk-UA" dirty="0"/>
          </a:p>
        </p:txBody>
      </p:sp>
    </p:spTree>
    <p:extLst>
      <p:ext uri="{BB962C8B-B14F-4D97-AF65-F5344CB8AC3E}">
        <p14:creationId xmlns:p14="http://schemas.microsoft.com/office/powerpoint/2010/main" val="8520098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19" name="Title 1"/>
          <p:cNvSpPr txBox="1">
            <a:spLocks/>
          </p:cNvSpPr>
          <p:nvPr userDrawn="1"/>
        </p:nvSpPr>
        <p:spPr>
          <a:xfrm>
            <a:off x="1600200" y="3108960"/>
            <a:ext cx="7086600" cy="914984"/>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nSpc>
                <a:spcPct val="90000"/>
              </a:lnSpc>
            </a:pPr>
            <a:r>
              <a:rPr lang="en-US" sz="3200" b="1" i="0" spc="-100" dirty="0">
                <a:latin typeface="+mj-lt"/>
                <a:ea typeface="Arial Black" charset="0"/>
                <a:cs typeface="Arial Black" charset="0"/>
              </a:rPr>
              <a:t>Thank</a:t>
            </a:r>
            <a:r>
              <a:rPr lang="en-US" sz="3200" b="1" i="0" spc="-100" baseline="0" dirty="0">
                <a:latin typeface="+mj-lt"/>
                <a:ea typeface="Arial Black" charset="0"/>
                <a:cs typeface="Arial Black" charset="0"/>
              </a:rPr>
              <a:t> you</a:t>
            </a:r>
            <a:endParaRPr lang="en-US" sz="3200" b="1" i="0" spc="-100" dirty="0">
              <a:latin typeface="+mj-lt"/>
              <a:ea typeface="Arial Black" charset="0"/>
              <a:cs typeface="Arial Black" charset="0"/>
            </a:endParaRPr>
          </a:p>
        </p:txBody>
      </p:sp>
      <p:grpSp>
        <p:nvGrpSpPr>
          <p:cNvPr id="37" name="Group 36"/>
          <p:cNvGrpSpPr/>
          <p:nvPr userDrawn="1"/>
        </p:nvGrpSpPr>
        <p:grpSpPr>
          <a:xfrm>
            <a:off x="-137160" y="-137160"/>
            <a:ext cx="9418320" cy="5422392"/>
            <a:chOff x="-137160" y="-137160"/>
            <a:chExt cx="9418320" cy="5422392"/>
          </a:xfrm>
        </p:grpSpPr>
        <p:cxnSp>
          <p:nvCxnSpPr>
            <p:cNvPr id="38" name="Straight Connector 37"/>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userDrawn="1"/>
          </p:nvCxnSpPr>
          <p:spPr>
            <a:xfrm>
              <a:off x="918972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userDrawn="1"/>
          </p:nvCxnSpPr>
          <p:spPr>
            <a:xfrm>
              <a:off x="-13716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15" name="Picture Placeholder 3"/>
          <p:cNvSpPr>
            <a:spLocks noGrp="1"/>
          </p:cNvSpPr>
          <p:nvPr>
            <p:ph type="pic" sz="quarter" idx="10" hasCustomPrompt="1"/>
          </p:nvPr>
        </p:nvSpPr>
        <p:spPr>
          <a:xfrm>
            <a:off x="525624" y="316156"/>
            <a:ext cx="8157600" cy="2635200"/>
          </a:xfrm>
          <a:solidFill>
            <a:srgbClr val="CCCCCC"/>
          </a:solidFill>
        </p:spPr>
        <p:txBody>
          <a:bodyPr tIns="0" anchor="ctr" anchorCtr="0">
            <a:normAutofit/>
          </a:bodyPr>
          <a:lstStyle>
            <a:lvl1pPr marL="1079500" marR="0" indent="0" algn="l" defTabSz="914400" rtl="0" eaLnBrk="1" fontAlgn="auto" latinLnBrk="0" hangingPunct="1">
              <a:lnSpc>
                <a:spcPct val="100000"/>
              </a:lnSpc>
              <a:spcBef>
                <a:spcPts val="1200"/>
              </a:spcBef>
              <a:spcAft>
                <a:spcPts val="0"/>
              </a:spcAft>
              <a:buClrTx/>
              <a:buSzPct val="120000"/>
              <a:buFont typeface="Arial" pitchFamily="34" charset="0"/>
              <a:buNone/>
              <a:tabLst>
                <a:tab pos="3998913" algn="r"/>
                <a:tab pos="8229600" algn="r"/>
              </a:tabLst>
              <a:defRPr lang="en-US" sz="950" smtClean="0">
                <a:effectLst/>
                <a:latin typeface="+mn-lt"/>
              </a:defRPr>
            </a:lvl1pPr>
          </a:lstStyle>
          <a:p>
            <a:r>
              <a:rPr lang="en-US" dirty="0"/>
              <a:t>This space is reserved for cropped images only sourced from Novartis Brand Lab at https://</a:t>
            </a:r>
            <a:r>
              <a:rPr lang="en-US" dirty="0" err="1"/>
              <a:t>www.novartisbrandlab.com</a:t>
            </a:r>
            <a:r>
              <a:rPr lang="en-US" dirty="0"/>
              <a:t>/resources/assets/5982</a:t>
            </a:r>
            <a:br>
              <a:rPr lang="en-US" dirty="0"/>
            </a:br>
            <a:r>
              <a:rPr lang="en-US" dirty="0"/>
              <a:t>Once you have chosen your image, select the asset for download from the drop-down menu.                                                            For this template, you would download the image cropped to fit the </a:t>
            </a:r>
            <a:r>
              <a:rPr lang="en-US" dirty="0">
                <a:solidFill>
                  <a:srgbClr val="000000"/>
                </a:solidFill>
                <a:effectLst/>
                <a:latin typeface="Arial" charset="0"/>
              </a:rPr>
              <a:t>PPT Presentation Wide Screen 16:9 template</a:t>
            </a:r>
            <a:r>
              <a:rPr lang="en-US" dirty="0"/>
              <a:t>.</a:t>
            </a:r>
            <a:br>
              <a:rPr lang="en-US" dirty="0"/>
            </a:br>
            <a:r>
              <a:rPr lang="en-US" dirty="0"/>
              <a:t>Illustrations, graphics or icons are not allowed. Photography must follow our </a:t>
            </a:r>
            <a:r>
              <a:rPr lang="en-US" dirty="0" err="1"/>
              <a:t>monocolor</a:t>
            </a:r>
            <a:r>
              <a:rPr lang="en-US" dirty="0"/>
              <a:t> rule.                                                                 That means for this template in Novartis Blue </a:t>
            </a:r>
            <a:r>
              <a:rPr lang="en-US" dirty="0" err="1"/>
              <a:t>monocolor</a:t>
            </a:r>
            <a:r>
              <a:rPr lang="en-US" dirty="0"/>
              <a:t> theme, choose an image with a pop of Novartis Blue color.</a:t>
            </a:r>
          </a:p>
        </p:txBody>
      </p:sp>
      <p:pic>
        <p:nvPicPr>
          <p:cNvPr id="16" name="Picture 15">
            <a:extLst>
              <a:ext uri="{FF2B5EF4-FFF2-40B4-BE49-F238E27FC236}">
                <a16:creationId xmlns:a16="http://schemas.microsoft.com/office/drawing/2014/main" id="{5933F970-4F3C-A744-9D6D-B0FDBD44815C}"/>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3128218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End Slide - No Picture">
    <p:spTree>
      <p:nvGrpSpPr>
        <p:cNvPr id="1" name=""/>
        <p:cNvGrpSpPr/>
        <p:nvPr/>
      </p:nvGrpSpPr>
      <p:grpSpPr>
        <a:xfrm>
          <a:off x="0" y="0"/>
          <a:ext cx="0" cy="0"/>
          <a:chOff x="0" y="0"/>
          <a:chExt cx="0" cy="0"/>
        </a:xfrm>
      </p:grpSpPr>
      <p:grpSp>
        <p:nvGrpSpPr>
          <p:cNvPr id="13" name="Group 12"/>
          <p:cNvGrpSpPr/>
          <p:nvPr userDrawn="1"/>
        </p:nvGrpSpPr>
        <p:grpSpPr>
          <a:xfrm>
            <a:off x="1050626" y="-137160"/>
            <a:ext cx="7636174" cy="5422392"/>
            <a:chOff x="1050626" y="-137160"/>
            <a:chExt cx="7636174" cy="5422392"/>
          </a:xfrm>
        </p:grpSpPr>
        <p:cxnSp>
          <p:nvCxnSpPr>
            <p:cNvPr id="14" name="Straight Connector 13"/>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6" name="Title 1"/>
          <p:cNvSpPr txBox="1">
            <a:spLocks/>
          </p:cNvSpPr>
          <p:nvPr userDrawn="1"/>
        </p:nvSpPr>
        <p:spPr>
          <a:xfrm>
            <a:off x="1600200" y="1463040"/>
            <a:ext cx="7086600" cy="2103120"/>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nSpc>
                <a:spcPct val="90000"/>
              </a:lnSpc>
            </a:pPr>
            <a:r>
              <a:rPr lang="en-US" sz="3200" b="1" i="0" spc="-100" dirty="0">
                <a:latin typeface="+mj-lt"/>
                <a:ea typeface="Arial Black" charset="0"/>
                <a:cs typeface="Arial Black" charset="0"/>
              </a:rPr>
              <a:t>Thank</a:t>
            </a:r>
            <a:r>
              <a:rPr lang="en-US" sz="3200" b="1" i="0" spc="-100" baseline="0" dirty="0">
                <a:latin typeface="+mj-lt"/>
                <a:ea typeface="Arial Black" charset="0"/>
                <a:cs typeface="Arial Black" charset="0"/>
              </a:rPr>
              <a:t> you</a:t>
            </a:r>
            <a:endParaRPr lang="en-US" sz="3200" b="1" i="0" spc="-100" dirty="0">
              <a:latin typeface="+mj-lt"/>
              <a:ea typeface="Arial Black" charset="0"/>
              <a:cs typeface="Arial Black" charset="0"/>
            </a:endParaRPr>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pic>
        <p:nvPicPr>
          <p:cNvPr id="17" name="Picture 16">
            <a:extLst>
              <a:ext uri="{FF2B5EF4-FFF2-40B4-BE49-F238E27FC236}">
                <a16:creationId xmlns:a16="http://schemas.microsoft.com/office/drawing/2014/main" id="{2DA1FF81-AC4A-5744-B23B-E24980FE4C60}"/>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398166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No Picture">
    <p:spTree>
      <p:nvGrpSpPr>
        <p:cNvPr id="1" name=""/>
        <p:cNvGrpSpPr/>
        <p:nvPr/>
      </p:nvGrpSpPr>
      <p:grpSpPr>
        <a:xfrm>
          <a:off x="0" y="0"/>
          <a:ext cx="0" cy="0"/>
          <a:chOff x="0" y="0"/>
          <a:chExt cx="0" cy="0"/>
        </a:xfrm>
      </p:grpSpPr>
      <p:grpSp>
        <p:nvGrpSpPr>
          <p:cNvPr id="24" name="Group 23"/>
          <p:cNvGrpSpPr/>
          <p:nvPr userDrawn="1"/>
        </p:nvGrpSpPr>
        <p:grpSpPr>
          <a:xfrm>
            <a:off x="-137160" y="-137160"/>
            <a:ext cx="9418320" cy="5422392"/>
            <a:chOff x="-137160" y="-137160"/>
            <a:chExt cx="9418320" cy="5422392"/>
          </a:xfrm>
        </p:grpSpPr>
        <p:cxnSp>
          <p:nvCxnSpPr>
            <p:cNvPr id="28" name="Straight Connector 27"/>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18972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3716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18972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3716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bwMode="auto">
          <a:xfrm>
            <a:off x="1600200" y="1463040"/>
            <a:ext cx="7086600" cy="2102185"/>
          </a:xfrm>
        </p:spPr>
        <p:txBody>
          <a:bodyPr anchor="b" anchorCtr="0">
            <a:noAutofit/>
          </a:bodyPr>
          <a:lstStyle>
            <a:lvl1pPr>
              <a:defRPr sz="3200" b="0"/>
            </a:lvl1pPr>
          </a:lstStyle>
          <a:p>
            <a:r>
              <a:rPr lang="en-US"/>
              <a:t>Click to edit Master title style</a:t>
            </a:r>
            <a:endParaRPr lang="en-US" dirty="0"/>
          </a:p>
        </p:txBody>
      </p:sp>
      <p:sp>
        <p:nvSpPr>
          <p:cNvPr id="3" name="Subtitle 2"/>
          <p:cNvSpPr>
            <a:spLocks noGrp="1"/>
          </p:cNvSpPr>
          <p:nvPr>
            <p:ph type="subTitle" idx="1"/>
          </p:nvPr>
        </p:nvSpPr>
        <p:spPr bwMode="auto">
          <a:xfrm>
            <a:off x="1600200" y="3657600"/>
            <a:ext cx="7086600" cy="822960"/>
          </a:xfrm>
        </p:spPr>
        <p:txBody>
          <a:bodyPr>
            <a:noAutofit/>
          </a:bodyPr>
          <a:lstStyle>
            <a:lvl1pPr marL="0" indent="0" algn="l">
              <a:lnSpc>
                <a:spcPct val="100000"/>
              </a:lnSpc>
              <a:spcBef>
                <a:spcPts val="0"/>
              </a:spcBef>
              <a:buNone/>
              <a:defRPr sz="1400" b="1" i="0" baseline="0">
                <a:solidFill>
                  <a:srgbClr val="000000"/>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18" name="Text Placeholder 7"/>
          <p:cNvSpPr>
            <a:spLocks noGrp="1"/>
          </p:cNvSpPr>
          <p:nvPr>
            <p:ph type="body" sz="quarter" idx="12" hasCustomPrompt="1"/>
          </p:nvPr>
        </p:nvSpPr>
        <p:spPr bwMode="gray">
          <a:xfrm>
            <a:off x="0" y="640080"/>
            <a:ext cx="2286000" cy="548640"/>
          </a:xfrm>
          <a:solidFill>
            <a:schemeClr val="accent2"/>
          </a:solidFill>
        </p:spPr>
        <p:txBody>
          <a:bodyPr lIns="182880" tIns="45720" rIns="91440" bIns="45720" anchor="ctr" anchorCtr="0">
            <a:normAutofit/>
          </a:bodyPr>
          <a:lstStyle>
            <a:lvl1pPr marL="0" marR="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sz="1000" b="1" i="0" spc="0" baseline="0">
                <a:solidFill>
                  <a:schemeClr val="bg1"/>
                </a:solidFill>
                <a:latin typeface="+mn-lt"/>
                <a:ea typeface="Arial Regular" charset="0"/>
                <a:cs typeface="Arial Regular" charset="0"/>
              </a:defRPr>
            </a:lvl1pPr>
            <a:lvl2pPr marL="0" indent="0" algn="l">
              <a:spcBef>
                <a:spcPts val="0"/>
              </a:spcBef>
              <a:buFont typeface="Arial"/>
              <a:buNone/>
              <a:defRPr sz="900" b="1">
                <a:solidFill>
                  <a:schemeClr val="bg1"/>
                </a:solidFill>
              </a:defRPr>
            </a:lvl2pPr>
            <a:lvl3pPr marL="0" indent="0">
              <a:spcBef>
                <a:spcPts val="0"/>
              </a:spcBef>
              <a:buFont typeface="Arial"/>
              <a:buNone/>
              <a:defRPr sz="1000" b="1">
                <a:solidFill>
                  <a:schemeClr val="bg1"/>
                </a:solidFill>
              </a:defRPr>
            </a:lvl3pPr>
            <a:lvl4pPr marL="0" indent="0">
              <a:spcBef>
                <a:spcPts val="0"/>
              </a:spcBef>
              <a:buFont typeface="Arial"/>
              <a:buNone/>
              <a:defRPr sz="1000" b="1">
                <a:solidFill>
                  <a:schemeClr val="bg1"/>
                </a:solidFill>
              </a:defRPr>
            </a:lvl4pPr>
            <a:lvl5pPr marL="0" indent="0">
              <a:spcBef>
                <a:spcPts val="0"/>
              </a:spcBef>
              <a:buFont typeface="Arial"/>
              <a:buNone/>
              <a:defRPr sz="1000" b="1">
                <a:solidFill>
                  <a:schemeClr val="bg1"/>
                </a:solidFill>
              </a:defRPr>
            </a:lvl5pPr>
          </a:lstStyle>
          <a:p>
            <a:pPr marL="0" marR="0" lvl="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a:pPr>
            <a:r>
              <a:rPr lang="en-US" dirty="0">
                <a:solidFill>
                  <a:srgbClr val="FFFFFF"/>
                </a:solidFill>
              </a:rPr>
              <a:t>Business or </a:t>
            </a:r>
            <a:r>
              <a:rPr lang="en-US" dirty="0"/>
              <a:t>Organizational</a:t>
            </a:r>
            <a:r>
              <a:rPr lang="en-US" dirty="0">
                <a:solidFill>
                  <a:srgbClr val="FFFFFF"/>
                </a:solidFill>
              </a:rPr>
              <a:t> Unit</a:t>
            </a:r>
            <a:br>
              <a:rPr lang="en-US" dirty="0">
                <a:solidFill>
                  <a:srgbClr val="FFFFFF"/>
                </a:solidFill>
              </a:rPr>
            </a:br>
            <a:r>
              <a:rPr lang="en-US" b="0" dirty="0">
                <a:solidFill>
                  <a:srgbClr val="FFFFFF"/>
                </a:solidFill>
              </a:rPr>
              <a:t>Franchise or Department</a:t>
            </a:r>
          </a:p>
        </p:txBody>
      </p:sp>
      <p:pic>
        <p:nvPicPr>
          <p:cNvPr id="19" name="Picture 18">
            <a:extLst>
              <a:ext uri="{FF2B5EF4-FFF2-40B4-BE49-F238E27FC236}">
                <a16:creationId xmlns:a16="http://schemas.microsoft.com/office/drawing/2014/main" id="{A4A5AF66-6AD0-0748-89FA-2E250B707152}"/>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2448985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lvl1pPr>
          </a:lstStyle>
          <a:p>
            <a:r>
              <a:rPr lang="en-US"/>
              <a:t>Click to edit Master title style</a:t>
            </a:r>
            <a:endParaRPr lang="en-US" dirty="0"/>
          </a:p>
        </p:txBody>
      </p:sp>
      <p:sp>
        <p:nvSpPr>
          <p:cNvPr id="3" name="Content Placeholder 2"/>
          <p:cNvSpPr>
            <a:spLocks noGrp="1"/>
          </p:cNvSpPr>
          <p:nvPr>
            <p:ph idx="1"/>
          </p:nvPr>
        </p:nvSpPr>
        <p:spPr/>
        <p:txBody>
          <a:bodyPr/>
          <a:lstStyle>
            <a:lvl1pPr marL="341313" indent="-341313">
              <a:buSzPct val="100000"/>
              <a:buFont typeface="+mj-lt"/>
              <a:buAutoNum type="arabicPeriod"/>
              <a:tabLst>
                <a:tab pos="3998913" algn="r"/>
                <a:tab pos="8229600" algn="r"/>
              </a:tabLst>
              <a:defRPr baseline="0"/>
            </a:lvl1pPr>
            <a:lvl2pPr marL="574675" indent="-233363">
              <a:defRPr baseline="0"/>
            </a:lvl2pPr>
            <a:lvl3pPr marL="801688" indent="-227013">
              <a:defRPr baseline="0"/>
            </a:lvl3pPr>
            <a:lvl4pPr marL="1028700" indent="-227013">
              <a:defRPr baseline="0"/>
            </a:lvl4pPr>
            <a:lvl5pPr marL="1257300" indent="-228600">
              <a:defRPr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p:cNvSpPr>
            <a:spLocks noGrp="1"/>
          </p:cNvSpPr>
          <p:nvPr>
            <p:ph type="ftr" sz="quarter" idx="10"/>
          </p:nvPr>
        </p:nvSpPr>
        <p:spPr/>
        <p:txBody>
          <a:bodyPr/>
          <a:lstStyle/>
          <a:p>
            <a:r>
              <a:rPr lang="en-US"/>
              <a:t> | ggPMX | Public</a:t>
            </a:r>
            <a:endParaRPr lang="en-US" dirty="0"/>
          </a:p>
        </p:txBody>
      </p:sp>
      <p:sp>
        <p:nvSpPr>
          <p:cNvPr id="5" name="Slide Number Placeholder 4"/>
          <p:cNvSpPr>
            <a:spLocks noGrp="1"/>
          </p:cNvSpPr>
          <p:nvPr>
            <p:ph type="sldNum" sz="quarter" idx="11"/>
          </p:nvPr>
        </p:nvSpPr>
        <p:spPr/>
        <p:txBody>
          <a:bodyPr/>
          <a:lstStyle/>
          <a:p>
            <a:fld id="{47547CF9-5B10-D24F-A8D7-45A9778164F7}" type="slidenum">
              <a:rPr lang="uk-UA" smtClean="0"/>
              <a:pPr/>
              <a:t>‹#›</a:t>
            </a:fld>
            <a:endParaRPr lang="uk-UA" dirty="0"/>
          </a:p>
        </p:txBody>
      </p:sp>
    </p:spTree>
    <p:extLst>
      <p:ext uri="{BB962C8B-B14F-4D97-AF65-F5344CB8AC3E}">
        <p14:creationId xmlns:p14="http://schemas.microsoft.com/office/powerpoint/2010/main" val="4063075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marL="228600" indent="-228600">
              <a:buSzPct val="100000"/>
              <a:buFont typeface="Wingdings" charset="2"/>
              <a:buChar char="§"/>
              <a:defRPr spc="0" baseline="0"/>
            </a:lvl1pPr>
            <a:lvl2pPr>
              <a:defRPr spc="0" baseline="0"/>
            </a:lvl2pPr>
            <a:lvl3pPr>
              <a:defRPr spc="0" baseline="0"/>
            </a:lvl3pPr>
            <a:lvl4pPr>
              <a:defRPr spc="0" baseline="0"/>
            </a:lvl4pPr>
            <a:lvl5pPr>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p:cNvSpPr>
            <a:spLocks noGrp="1"/>
          </p:cNvSpPr>
          <p:nvPr>
            <p:ph type="ftr" sz="quarter" idx="10"/>
          </p:nvPr>
        </p:nvSpPr>
        <p:spPr/>
        <p:txBody>
          <a:bodyPr/>
          <a:lstStyle/>
          <a:p>
            <a:r>
              <a:rPr lang="en-US"/>
              <a:t> | ggPMX | Public</a:t>
            </a:r>
            <a:endParaRPr lang="en-US" dirty="0"/>
          </a:p>
        </p:txBody>
      </p:sp>
      <p:sp>
        <p:nvSpPr>
          <p:cNvPr id="5" name="Slide Number Placeholder 4"/>
          <p:cNvSpPr>
            <a:spLocks noGrp="1"/>
          </p:cNvSpPr>
          <p:nvPr>
            <p:ph type="sldNum" sz="quarter" idx="11"/>
          </p:nvPr>
        </p:nvSpPr>
        <p:spPr/>
        <p:txBody>
          <a:bodyPr/>
          <a:lstStyle/>
          <a:p>
            <a:fld id="{47547CF9-5B10-D24F-A8D7-45A9778164F7}" type="slidenum">
              <a:rPr lang="uk-UA" smtClean="0"/>
              <a:pPr/>
              <a:t>‹#›</a:t>
            </a:fld>
            <a:endParaRPr lang="uk-UA" dirty="0"/>
          </a:p>
        </p:txBody>
      </p:sp>
    </p:spTree>
    <p:extLst>
      <p:ext uri="{BB962C8B-B14F-4D97-AF65-F5344CB8AC3E}">
        <p14:creationId xmlns:p14="http://schemas.microsoft.com/office/powerpoint/2010/main" val="42783672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371600"/>
            <a:ext cx="4021138"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71600"/>
            <a:ext cx="402336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0"/>
          </p:nvPr>
        </p:nvSpPr>
        <p:spPr/>
        <p:txBody>
          <a:bodyPr/>
          <a:lstStyle/>
          <a:p>
            <a:r>
              <a:rPr lang="en-US"/>
              <a:t> | ggPMX | Public</a:t>
            </a:r>
            <a:endParaRPr lang="en-US" dirty="0"/>
          </a:p>
        </p:txBody>
      </p:sp>
      <p:sp>
        <p:nvSpPr>
          <p:cNvPr id="6" name="Slide Number Placeholder 5"/>
          <p:cNvSpPr>
            <a:spLocks noGrp="1"/>
          </p:cNvSpPr>
          <p:nvPr>
            <p:ph type="sldNum" sz="quarter" idx="11"/>
          </p:nvPr>
        </p:nvSpPr>
        <p:spPr/>
        <p:txBody>
          <a:bodyPr/>
          <a:lstStyle/>
          <a:p>
            <a:fld id="{47547CF9-5B10-D24F-A8D7-45A9778164F7}" type="slidenum">
              <a:rPr lang="uk-UA" smtClean="0"/>
              <a:pPr/>
              <a:t>‹#›</a:t>
            </a:fld>
            <a:endParaRPr lang="uk-UA" dirty="0"/>
          </a:p>
        </p:txBody>
      </p:sp>
      <p:sp>
        <p:nvSpPr>
          <p:cNvPr id="7" name="Title 6"/>
          <p:cNvSpPr>
            <a:spLocks noGrp="1"/>
          </p:cNvSpPr>
          <p:nvPr>
            <p:ph type="title"/>
          </p:nvPr>
        </p:nvSpPr>
        <p:spPr>
          <a:xfrm>
            <a:off x="457200" y="342900"/>
            <a:ext cx="8229600" cy="960120"/>
          </a:xfrm>
        </p:spPr>
        <p:txBody>
          <a:bodyPr/>
          <a:lstStyle/>
          <a:p>
            <a:r>
              <a:rPr lang="en-US"/>
              <a:t>Click to edit Master title style</a:t>
            </a:r>
            <a:endParaRPr lang="en-US" dirty="0"/>
          </a:p>
        </p:txBody>
      </p:sp>
    </p:spTree>
    <p:extLst>
      <p:ext uri="{BB962C8B-B14F-4D97-AF65-F5344CB8AC3E}">
        <p14:creationId xmlns:p14="http://schemas.microsoft.com/office/powerpoint/2010/main" val="1146975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371600"/>
            <a:ext cx="260604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268980" y="1371600"/>
            <a:ext cx="260604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0"/>
          </p:nvPr>
        </p:nvSpPr>
        <p:spPr/>
        <p:txBody>
          <a:bodyPr/>
          <a:lstStyle/>
          <a:p>
            <a:r>
              <a:rPr lang="en-US"/>
              <a:t> | ggPMX | Public</a:t>
            </a:r>
            <a:endParaRPr lang="en-US" dirty="0"/>
          </a:p>
        </p:txBody>
      </p:sp>
      <p:sp>
        <p:nvSpPr>
          <p:cNvPr id="6" name="Slide Number Placeholder 5"/>
          <p:cNvSpPr>
            <a:spLocks noGrp="1"/>
          </p:cNvSpPr>
          <p:nvPr>
            <p:ph type="sldNum" sz="quarter" idx="11"/>
          </p:nvPr>
        </p:nvSpPr>
        <p:spPr/>
        <p:txBody>
          <a:bodyPr/>
          <a:lstStyle/>
          <a:p>
            <a:fld id="{47547CF9-5B10-D24F-A8D7-45A9778164F7}" type="slidenum">
              <a:rPr lang="uk-UA" smtClean="0"/>
              <a:pPr/>
              <a:t>‹#›</a:t>
            </a:fld>
            <a:endParaRPr lang="uk-UA" dirty="0"/>
          </a:p>
        </p:txBody>
      </p:sp>
      <p:sp>
        <p:nvSpPr>
          <p:cNvPr id="7" name="Title 6"/>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11" name="Content Placeholder 3"/>
          <p:cNvSpPr>
            <a:spLocks noGrp="1"/>
          </p:cNvSpPr>
          <p:nvPr>
            <p:ph sz="half" idx="25"/>
          </p:nvPr>
        </p:nvSpPr>
        <p:spPr>
          <a:xfrm>
            <a:off x="6080760" y="1371600"/>
            <a:ext cx="2606040" cy="3108960"/>
          </a:xfrm>
        </p:spPr>
        <p:txBody>
          <a:bodyPr>
            <a:normAutofit/>
          </a:bodyPr>
          <a:lstStyle>
            <a:lvl1pPr marL="228600" indent="-228600">
              <a:buSzPct val="100000"/>
              <a:buFont typeface="Wingdings" charset="2"/>
              <a:buChar char="§"/>
              <a:defRPr sz="18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79308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Text and 1 Picture">
    <p:spTree>
      <p:nvGrpSpPr>
        <p:cNvPr id="1" name=""/>
        <p:cNvGrpSpPr/>
        <p:nvPr/>
      </p:nvGrpSpPr>
      <p:grpSpPr>
        <a:xfrm>
          <a:off x="0" y="0"/>
          <a:ext cx="0" cy="0"/>
          <a:chOff x="0" y="0"/>
          <a:chExt cx="0" cy="0"/>
        </a:xfrm>
      </p:grpSpPr>
      <p:sp>
        <p:nvSpPr>
          <p:cNvPr id="8" name="Content Placeholder 2"/>
          <p:cNvSpPr>
            <a:spLocks noGrp="1"/>
          </p:cNvSpPr>
          <p:nvPr>
            <p:ph sz="half" idx="1"/>
          </p:nvPr>
        </p:nvSpPr>
        <p:spPr>
          <a:xfrm>
            <a:off x="457200" y="1371600"/>
            <a:ext cx="402336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5"/>
          </p:nvPr>
        </p:nvSpPr>
        <p:spPr/>
        <p:txBody>
          <a:bodyPr/>
          <a:lstStyle/>
          <a:p>
            <a:r>
              <a:rPr lang="en-US"/>
              <a:t> | ggPMX | Public</a:t>
            </a:r>
            <a:endParaRPr lang="en-US" dirty="0"/>
          </a:p>
        </p:txBody>
      </p:sp>
      <p:sp>
        <p:nvSpPr>
          <p:cNvPr id="4" name="Slide Number Placeholder 3"/>
          <p:cNvSpPr>
            <a:spLocks noGrp="1"/>
          </p:cNvSpPr>
          <p:nvPr>
            <p:ph type="sldNum" sz="quarter" idx="16"/>
          </p:nvPr>
        </p:nvSpPr>
        <p:spPr/>
        <p:txBody>
          <a:bodyPr/>
          <a:lstStyle/>
          <a:p>
            <a:fld id="{47547CF9-5B10-D24F-A8D7-45A9778164F7}" type="slidenum">
              <a:rPr lang="uk-UA" smtClean="0"/>
              <a:pPr/>
              <a:t>‹#›</a:t>
            </a:fld>
            <a:endParaRPr lang="uk-UA" dirty="0"/>
          </a:p>
        </p:txBody>
      </p:sp>
      <p:sp>
        <p:nvSpPr>
          <p:cNvPr id="11" name="Content Placeholder 2"/>
          <p:cNvSpPr>
            <a:spLocks noGrp="1"/>
          </p:cNvSpPr>
          <p:nvPr>
            <p:ph sz="half" idx="17"/>
          </p:nvPr>
        </p:nvSpPr>
        <p:spPr>
          <a:xfrm>
            <a:off x="4663440" y="1371600"/>
            <a:ext cx="4023360" cy="2697480"/>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5" name="Title 4"/>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10" name="Text Placeholder 7"/>
          <p:cNvSpPr>
            <a:spLocks noGrp="1"/>
          </p:cNvSpPr>
          <p:nvPr>
            <p:ph type="body" sz="quarter" idx="18" hasCustomPrompt="1"/>
          </p:nvPr>
        </p:nvSpPr>
        <p:spPr>
          <a:xfrm>
            <a:off x="466344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Tree>
    <p:extLst>
      <p:ext uri="{BB962C8B-B14F-4D97-AF65-F5344CB8AC3E}">
        <p14:creationId xmlns:p14="http://schemas.microsoft.com/office/powerpoint/2010/main" val="738342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1 Picture">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6" name="Text Placeholder 7"/>
          <p:cNvSpPr>
            <a:spLocks noGrp="1"/>
          </p:cNvSpPr>
          <p:nvPr>
            <p:ph type="body" sz="quarter" idx="12" hasCustomPrompt="1"/>
          </p:nvPr>
        </p:nvSpPr>
        <p:spPr>
          <a:xfrm>
            <a:off x="457200" y="1371600"/>
            <a:ext cx="8229600" cy="361445"/>
          </a:xfrm>
        </p:spPr>
        <p:txBody>
          <a:bodyPr anchor="t" anchorCtr="0">
            <a:normAutofit/>
          </a:bodyPr>
          <a:lstStyle>
            <a:lvl1pPr marL="0" indent="0">
              <a:spcBef>
                <a:spcPts val="0"/>
              </a:spcBef>
              <a:buFont typeface="Arial"/>
              <a:buNone/>
              <a:defRPr sz="1800" b="0" baseline="0">
                <a:solidFill>
                  <a:srgbClr val="000000"/>
                </a:solidFill>
              </a:defRPr>
            </a:lvl1pPr>
            <a:lvl2pPr marL="0" indent="0">
              <a:spcBef>
                <a:spcPts val="0"/>
              </a:spcBef>
              <a:buFont typeface="Arial"/>
              <a:buNone/>
              <a:defRPr sz="1800" b="0">
                <a:solidFill>
                  <a:srgbClr val="000000"/>
                </a:solidFill>
              </a:defRPr>
            </a:lvl2pPr>
            <a:lvl3pPr marL="0" indent="0">
              <a:spcBef>
                <a:spcPts val="0"/>
              </a:spcBef>
              <a:buFont typeface="Arial"/>
              <a:buNone/>
              <a:defRPr sz="1800" b="0">
                <a:solidFill>
                  <a:srgbClr val="000000"/>
                </a:solidFill>
              </a:defRPr>
            </a:lvl3pPr>
            <a:lvl4pPr marL="0" indent="0">
              <a:spcBef>
                <a:spcPts val="0"/>
              </a:spcBef>
              <a:buFont typeface="Arial"/>
              <a:buNone/>
              <a:defRPr sz="1800" b="0">
                <a:solidFill>
                  <a:srgbClr val="000000"/>
                </a:solidFill>
              </a:defRPr>
            </a:lvl4pPr>
            <a:lvl5pPr marL="0" indent="0">
              <a:spcBef>
                <a:spcPts val="0"/>
              </a:spcBef>
              <a:buFont typeface="Arial"/>
              <a:buNone/>
              <a:defRPr sz="1800" b="0">
                <a:solidFill>
                  <a:srgbClr val="000000"/>
                </a:solidFill>
              </a:defRPr>
            </a:lvl5pPr>
          </a:lstStyle>
          <a:p>
            <a:pPr lvl="0"/>
            <a:r>
              <a:rPr lang="en-US" dirty="0"/>
              <a:t>Optional picture title</a:t>
            </a:r>
          </a:p>
        </p:txBody>
      </p:sp>
      <p:sp>
        <p:nvSpPr>
          <p:cNvPr id="3" name="Footer Placeholder 2"/>
          <p:cNvSpPr>
            <a:spLocks noGrp="1"/>
          </p:cNvSpPr>
          <p:nvPr>
            <p:ph type="ftr" sz="quarter" idx="14"/>
          </p:nvPr>
        </p:nvSpPr>
        <p:spPr/>
        <p:txBody>
          <a:bodyPr/>
          <a:lstStyle/>
          <a:p>
            <a:r>
              <a:rPr lang="en-US"/>
              <a:t> | ggPMX | Public</a:t>
            </a:r>
            <a:endParaRPr lang="en-US" dirty="0"/>
          </a:p>
        </p:txBody>
      </p:sp>
      <p:sp>
        <p:nvSpPr>
          <p:cNvPr id="4" name="Slide Number Placeholder 3"/>
          <p:cNvSpPr>
            <a:spLocks noGrp="1"/>
          </p:cNvSpPr>
          <p:nvPr>
            <p:ph type="sldNum" sz="quarter" idx="15"/>
          </p:nvPr>
        </p:nvSpPr>
        <p:spPr/>
        <p:txBody>
          <a:bodyPr/>
          <a:lstStyle/>
          <a:p>
            <a:fld id="{47547CF9-5B10-D24F-A8D7-45A9778164F7}" type="slidenum">
              <a:rPr lang="uk-UA" smtClean="0"/>
              <a:pPr/>
              <a:t>‹#›</a:t>
            </a:fld>
            <a:endParaRPr lang="uk-UA" dirty="0"/>
          </a:p>
        </p:txBody>
      </p:sp>
      <p:sp>
        <p:nvSpPr>
          <p:cNvPr id="9" name="Content Placeholder 2"/>
          <p:cNvSpPr>
            <a:spLocks noGrp="1"/>
          </p:cNvSpPr>
          <p:nvPr>
            <p:ph sz="half" idx="17"/>
          </p:nvPr>
        </p:nvSpPr>
        <p:spPr>
          <a:xfrm>
            <a:off x="457200" y="1786467"/>
            <a:ext cx="822960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2" name="Text Placeholder 7"/>
          <p:cNvSpPr>
            <a:spLocks noGrp="1"/>
          </p:cNvSpPr>
          <p:nvPr>
            <p:ph type="body" sz="quarter" idx="18" hasCustomPrompt="1"/>
          </p:nvPr>
        </p:nvSpPr>
        <p:spPr>
          <a:xfrm>
            <a:off x="457200" y="4160520"/>
            <a:ext cx="822960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Tree>
    <p:extLst>
      <p:ext uri="{BB962C8B-B14F-4D97-AF65-F5344CB8AC3E}">
        <p14:creationId xmlns:p14="http://schemas.microsoft.com/office/powerpoint/2010/main" val="2662087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2 Pictures">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3" name="Footer Placeholder 2"/>
          <p:cNvSpPr>
            <a:spLocks noGrp="1"/>
          </p:cNvSpPr>
          <p:nvPr>
            <p:ph type="ftr" sz="quarter" idx="16"/>
          </p:nvPr>
        </p:nvSpPr>
        <p:spPr/>
        <p:txBody>
          <a:bodyPr/>
          <a:lstStyle/>
          <a:p>
            <a:r>
              <a:rPr lang="en-US"/>
              <a:t> | ggPMX | Public</a:t>
            </a:r>
            <a:endParaRPr lang="en-US" dirty="0"/>
          </a:p>
        </p:txBody>
      </p:sp>
      <p:sp>
        <p:nvSpPr>
          <p:cNvPr id="4" name="Slide Number Placeholder 3"/>
          <p:cNvSpPr>
            <a:spLocks noGrp="1"/>
          </p:cNvSpPr>
          <p:nvPr>
            <p:ph type="sldNum" sz="quarter" idx="17"/>
          </p:nvPr>
        </p:nvSpPr>
        <p:spPr/>
        <p:txBody>
          <a:bodyPr/>
          <a:lstStyle/>
          <a:p>
            <a:fld id="{47547CF9-5B10-D24F-A8D7-45A9778164F7}" type="slidenum">
              <a:rPr lang="uk-UA" smtClean="0"/>
              <a:pPr/>
              <a:t>‹#›</a:t>
            </a:fld>
            <a:endParaRPr lang="uk-UA" dirty="0"/>
          </a:p>
        </p:txBody>
      </p:sp>
      <p:sp>
        <p:nvSpPr>
          <p:cNvPr id="14" name="Content Placeholder 2"/>
          <p:cNvSpPr>
            <a:spLocks noGrp="1"/>
          </p:cNvSpPr>
          <p:nvPr>
            <p:ph sz="half" idx="18"/>
          </p:nvPr>
        </p:nvSpPr>
        <p:spPr>
          <a:xfrm>
            <a:off x="457200" y="1786467"/>
            <a:ext cx="402336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5" name="Content Placeholder 2"/>
          <p:cNvSpPr>
            <a:spLocks noGrp="1"/>
          </p:cNvSpPr>
          <p:nvPr>
            <p:ph sz="half" idx="19"/>
          </p:nvPr>
        </p:nvSpPr>
        <p:spPr>
          <a:xfrm>
            <a:off x="4663440" y="1786467"/>
            <a:ext cx="402336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0" name="Text Placeholder 7"/>
          <p:cNvSpPr>
            <a:spLocks noGrp="1"/>
          </p:cNvSpPr>
          <p:nvPr>
            <p:ph type="body" sz="quarter" idx="12" hasCustomPrompt="1"/>
          </p:nvPr>
        </p:nvSpPr>
        <p:spPr>
          <a:xfrm>
            <a:off x="457200" y="1371600"/>
            <a:ext cx="8229600" cy="361445"/>
          </a:xfrm>
        </p:spPr>
        <p:txBody>
          <a:bodyPr anchor="t" anchorCtr="0">
            <a:normAutofit/>
          </a:bodyPr>
          <a:lstStyle>
            <a:lvl1pPr marL="0" indent="0">
              <a:spcBef>
                <a:spcPts val="0"/>
              </a:spcBef>
              <a:buFont typeface="Arial"/>
              <a:buNone/>
              <a:defRPr sz="1800" b="0" baseline="0">
                <a:solidFill>
                  <a:srgbClr val="000000"/>
                </a:solidFill>
              </a:defRPr>
            </a:lvl1pPr>
            <a:lvl2pPr marL="0" indent="0">
              <a:spcBef>
                <a:spcPts val="0"/>
              </a:spcBef>
              <a:buFont typeface="Arial"/>
              <a:buNone/>
              <a:defRPr sz="1800" b="0">
                <a:solidFill>
                  <a:srgbClr val="000000"/>
                </a:solidFill>
              </a:defRPr>
            </a:lvl2pPr>
            <a:lvl3pPr marL="0" indent="0">
              <a:spcBef>
                <a:spcPts val="0"/>
              </a:spcBef>
              <a:buFont typeface="Arial"/>
              <a:buNone/>
              <a:defRPr sz="1800" b="0">
                <a:solidFill>
                  <a:srgbClr val="000000"/>
                </a:solidFill>
              </a:defRPr>
            </a:lvl3pPr>
            <a:lvl4pPr marL="0" indent="0">
              <a:spcBef>
                <a:spcPts val="0"/>
              </a:spcBef>
              <a:buFont typeface="Arial"/>
              <a:buNone/>
              <a:defRPr sz="1800" b="0">
                <a:solidFill>
                  <a:srgbClr val="000000"/>
                </a:solidFill>
              </a:defRPr>
            </a:lvl4pPr>
            <a:lvl5pPr marL="0" indent="0">
              <a:spcBef>
                <a:spcPts val="0"/>
              </a:spcBef>
              <a:buFont typeface="Arial"/>
              <a:buNone/>
              <a:defRPr sz="1800" b="0">
                <a:solidFill>
                  <a:srgbClr val="000000"/>
                </a:solidFill>
              </a:defRPr>
            </a:lvl5pPr>
          </a:lstStyle>
          <a:p>
            <a:pPr lvl="0"/>
            <a:r>
              <a:rPr lang="en-US" dirty="0"/>
              <a:t>Optional picture title</a:t>
            </a:r>
          </a:p>
        </p:txBody>
      </p:sp>
      <p:sp>
        <p:nvSpPr>
          <p:cNvPr id="17" name="Text Placeholder 7"/>
          <p:cNvSpPr>
            <a:spLocks noGrp="1"/>
          </p:cNvSpPr>
          <p:nvPr>
            <p:ph type="body" sz="quarter" idx="20" hasCustomPrompt="1"/>
          </p:nvPr>
        </p:nvSpPr>
        <p:spPr>
          <a:xfrm>
            <a:off x="45720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18" name="Text Placeholder 7"/>
          <p:cNvSpPr>
            <a:spLocks noGrp="1"/>
          </p:cNvSpPr>
          <p:nvPr>
            <p:ph type="body" sz="quarter" idx="21" hasCustomPrompt="1"/>
          </p:nvPr>
        </p:nvSpPr>
        <p:spPr>
          <a:xfrm>
            <a:off x="466344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Tree>
    <p:extLst>
      <p:ext uri="{BB962C8B-B14F-4D97-AF65-F5344CB8AC3E}">
        <p14:creationId xmlns:p14="http://schemas.microsoft.com/office/powerpoint/2010/main" val="3623645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BEE3BDE7-CD22-5C47-8AB5-1BB7AA03176B}"/>
              </a:ext>
            </a:extLst>
          </p:cNvPr>
          <p:cNvPicPr>
            <a:picLocks noChangeAspect="1"/>
          </p:cNvPicPr>
          <p:nvPr userDrawn="1"/>
        </p:nvPicPr>
        <p:blipFill>
          <a:blip r:embed="rId21"/>
          <a:stretch>
            <a:fillRect/>
          </a:stretch>
        </p:blipFill>
        <p:spPr>
          <a:xfrm>
            <a:off x="5401181" y="4472279"/>
            <a:ext cx="3554339" cy="664663"/>
          </a:xfrm>
          <a:prstGeom prst="rect">
            <a:avLst/>
          </a:prstGeom>
        </p:spPr>
      </p:pic>
      <p:grpSp>
        <p:nvGrpSpPr>
          <p:cNvPr id="7" name="Group 6"/>
          <p:cNvGrpSpPr/>
          <p:nvPr userDrawn="1"/>
        </p:nvGrpSpPr>
        <p:grpSpPr>
          <a:xfrm>
            <a:off x="-137160" y="-137160"/>
            <a:ext cx="9418320" cy="5422392"/>
            <a:chOff x="-137160" y="-137160"/>
            <a:chExt cx="9418320" cy="5422392"/>
          </a:xfrm>
        </p:grpSpPr>
        <p:cxnSp>
          <p:nvCxnSpPr>
            <p:cNvPr id="12" name="Straight Connector 11"/>
            <p:cNvCxnSpPr/>
            <p:nvPr userDrawn="1"/>
          </p:nvCxnSpPr>
          <p:spPr>
            <a:xfrm flipV="1">
              <a:off x="457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flipV="1">
              <a:off x="457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448056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flipV="1">
              <a:off x="448056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flipV="1">
              <a:off x="466344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flipV="1">
              <a:off x="466344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9189720" y="1371375"/>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9189720" y="448056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137160" y="1371375"/>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137160" y="448056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9189720" y="34290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7160" y="34290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userDrawn="1">
            <p:ph type="title"/>
          </p:nvPr>
        </p:nvSpPr>
        <p:spPr>
          <a:xfrm>
            <a:off x="457200" y="342900"/>
            <a:ext cx="8229600" cy="960919"/>
          </a:xfrm>
          <a:prstGeom prst="rect">
            <a:avLst/>
          </a:prstGeom>
          <a:noFill/>
        </p:spPr>
        <p:txBody>
          <a:bodyPr vert="horz" lIns="0" tIns="0" rIns="0" bIns="0" rtlCol="0" anchor="t" anchorCtr="0">
            <a:normAutofit/>
          </a:bodyPr>
          <a:lstStyle/>
          <a:p>
            <a:r>
              <a:rPr lang="en-US"/>
              <a:t>Click to edit Master title style</a:t>
            </a:r>
            <a:endParaRPr lang="en-US" dirty="0"/>
          </a:p>
        </p:txBody>
      </p:sp>
      <p:sp>
        <p:nvSpPr>
          <p:cNvPr id="3" name="Text Placeholder 2"/>
          <p:cNvSpPr>
            <a:spLocks noGrp="1"/>
          </p:cNvSpPr>
          <p:nvPr userDrawn="1">
            <p:ph type="body" idx="1"/>
          </p:nvPr>
        </p:nvSpPr>
        <p:spPr>
          <a:xfrm>
            <a:off x="457200" y="1371375"/>
            <a:ext cx="8229600" cy="3105375"/>
          </a:xfrm>
          <a:prstGeom prst="rect">
            <a:avLst/>
          </a:prstGeom>
        </p:spPr>
        <p:txBody>
          <a:bodyPr vert="horz" lIns="0" tIns="0" rIns="0" bIns="0" spcCol="18288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userDrawn="1">
            <p:ph type="sldNum" sz="quarter" idx="4"/>
          </p:nvPr>
        </p:nvSpPr>
        <p:spPr>
          <a:xfrm>
            <a:off x="459422" y="4781550"/>
            <a:ext cx="228600" cy="228600"/>
          </a:xfrm>
          <a:prstGeom prst="rect">
            <a:avLst/>
          </a:prstGeom>
        </p:spPr>
        <p:txBody>
          <a:bodyPr vert="horz" lIns="0" tIns="0" rIns="0" bIns="0" rtlCol="0" anchor="t" anchorCtr="0"/>
          <a:lstStyle>
            <a:lvl1pPr>
              <a:defRPr lang="en-US" sz="900" b="0" i="0" spc="0" baseline="0" smtClean="0">
                <a:solidFill>
                  <a:srgbClr val="7F7F7F"/>
                </a:solidFill>
                <a:latin typeface="+mn-lt"/>
              </a:defRPr>
            </a:lvl1pPr>
          </a:lstStyle>
          <a:p>
            <a:fld id="{47547CF9-5B10-D24F-A8D7-45A9778164F7}" type="slidenum">
              <a:rPr lang="uk-UA" smtClean="0"/>
              <a:pPr/>
              <a:t>‹#›</a:t>
            </a:fld>
            <a:endParaRPr lang="uk-UA" dirty="0"/>
          </a:p>
        </p:txBody>
      </p:sp>
      <p:sp>
        <p:nvSpPr>
          <p:cNvPr id="5" name="Footer Placeholder 4"/>
          <p:cNvSpPr>
            <a:spLocks noGrp="1"/>
          </p:cNvSpPr>
          <p:nvPr userDrawn="1">
            <p:ph type="ftr" sz="quarter" idx="3"/>
          </p:nvPr>
        </p:nvSpPr>
        <p:spPr>
          <a:xfrm>
            <a:off x="688022" y="4781550"/>
            <a:ext cx="3792538" cy="228600"/>
          </a:xfrm>
          <a:prstGeom prst="rect">
            <a:avLst/>
          </a:prstGeom>
          <a:noFill/>
        </p:spPr>
        <p:txBody>
          <a:bodyPr wrap="square" lIns="0" tIns="0" rIns="0" bIns="0" rtlCol="0" anchor="t" anchorCtr="0">
            <a:noAutofit/>
          </a:bodyPr>
          <a:lstStyle>
            <a:lvl1pPr>
              <a:defRPr lang="en-US" sz="900" b="0" i="0" spc="0" baseline="0" dirty="0">
                <a:solidFill>
                  <a:srgbClr val="7F7F7F"/>
                </a:solidFill>
                <a:latin typeface="+mn-lt"/>
              </a:defRPr>
            </a:lvl1pPr>
          </a:lstStyle>
          <a:p>
            <a:r>
              <a:rPr lang="en-US"/>
              <a:t> | ggPMX | Public</a:t>
            </a:r>
          </a:p>
        </p:txBody>
      </p:sp>
    </p:spTree>
    <p:extLst>
      <p:ext uri="{BB962C8B-B14F-4D97-AF65-F5344CB8AC3E}">
        <p14:creationId xmlns:p14="http://schemas.microsoft.com/office/powerpoint/2010/main" val="1686022313"/>
      </p:ext>
    </p:extLst>
  </p:cSld>
  <p:clrMap bg1="lt1" tx1="dk1" bg2="lt2" tx2="dk2" accent1="accent1" accent2="accent2" accent3="accent3" accent4="accent4" accent5="accent5" accent6="accent6" hlink="hlink" folHlink="folHlink"/>
  <p:sldLayoutIdLst>
    <p:sldLayoutId id="2147483649" r:id="rId1"/>
    <p:sldLayoutId id="2147483674" r:id="rId2"/>
    <p:sldLayoutId id="2147483662" r:id="rId3"/>
    <p:sldLayoutId id="2147483650" r:id="rId4"/>
    <p:sldLayoutId id="2147483652" r:id="rId5"/>
    <p:sldLayoutId id="2147483676" r:id="rId6"/>
    <p:sldLayoutId id="2147483667" r:id="rId7"/>
    <p:sldLayoutId id="2147483663" r:id="rId8"/>
    <p:sldLayoutId id="2147483664" r:id="rId9"/>
    <p:sldLayoutId id="2147483665" r:id="rId10"/>
    <p:sldLayoutId id="2147483666" r:id="rId11"/>
    <p:sldLayoutId id="2147483680" r:id="rId12"/>
    <p:sldLayoutId id="2147483677" r:id="rId13"/>
    <p:sldLayoutId id="2147483651" r:id="rId14"/>
    <p:sldLayoutId id="2147483673" r:id="rId15"/>
    <p:sldLayoutId id="2147483670" r:id="rId16"/>
    <p:sldLayoutId id="2147483671" r:id="rId17"/>
    <p:sldLayoutId id="2147483669" r:id="rId18"/>
    <p:sldLayoutId id="2147483668" r:id="rId19"/>
  </p:sldLayoutIdLst>
  <p:hf hdr="0" ftr="0" dt="0"/>
  <p:txStyles>
    <p:titleStyle>
      <a:lvl1pPr algn="l" defTabSz="914400" rtl="0" eaLnBrk="1" latinLnBrk="0" hangingPunct="1">
        <a:lnSpc>
          <a:spcPct val="90000"/>
        </a:lnSpc>
        <a:spcBef>
          <a:spcPct val="0"/>
        </a:spcBef>
        <a:buNone/>
        <a:defRPr sz="3200" b="1" i="0" kern="1200" spc="-100" baseline="0">
          <a:solidFill>
            <a:schemeClr val="tx1"/>
          </a:solidFill>
          <a:latin typeface="+mj-lt"/>
          <a:ea typeface="Arial Black" charset="0"/>
          <a:cs typeface="Arial Black" charset="0"/>
        </a:defRPr>
      </a:lvl1pPr>
    </p:titleStyle>
    <p:bodyStyle>
      <a:lvl1pPr marL="228600" indent="-228600" algn="l" defTabSz="914400" rtl="0" eaLnBrk="1" latinLnBrk="0" hangingPunct="1">
        <a:spcBef>
          <a:spcPts val="900"/>
        </a:spcBef>
        <a:buClrTx/>
        <a:buSzPct val="100000"/>
        <a:buFont typeface="Wingdings" charset="2"/>
        <a:buChar char="§"/>
        <a:tabLst>
          <a:tab pos="3998913" algn="r"/>
          <a:tab pos="8229600" algn="r"/>
        </a:tabLst>
        <a:defRPr sz="1800" b="0" i="0" kern="1200" spc="0" baseline="0">
          <a:solidFill>
            <a:schemeClr val="tx1"/>
          </a:solidFill>
          <a:latin typeface="+mn-lt"/>
          <a:ea typeface="+mn-ea"/>
          <a:cs typeface="+mn-cs"/>
        </a:defRPr>
      </a:lvl1pPr>
      <a:lvl2pPr marL="4572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2pPr>
      <a:lvl3pPr marL="6858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3pPr>
      <a:lvl4pPr marL="9144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6.xml"/><Relationship Id="rId5" Type="http://schemas.openxmlformats.org/officeDocument/2006/relationships/image" Target="../media/image8.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6.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ggPMXdevelopment/ggPMX"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8.png"/><Relationship Id="rId5" Type="http://schemas.openxmlformats.org/officeDocument/2006/relationships/image" Target="../media/image11.emf"/><Relationship Id="rId4"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600200" y="3409950"/>
            <a:ext cx="7086600" cy="529591"/>
          </a:xfrm>
        </p:spPr>
        <p:txBody>
          <a:bodyPr/>
          <a:lstStyle/>
          <a:p>
            <a:r>
              <a:rPr lang="en-US">
                <a:solidFill>
                  <a:schemeClr val="accent1"/>
                </a:solidFill>
              </a:rPr>
              <a:t>ggPMX </a:t>
            </a:r>
            <a:br>
              <a:rPr lang="en-US"/>
            </a:br>
            <a:r>
              <a:rPr lang="en-US" sz="1400" b="1"/>
              <a:t>Efficient and Versatile R package for Pharmacometrics Model Diagnostic Plots </a:t>
            </a:r>
            <a:endParaRPr lang="en-US">
              <a:solidFill>
                <a:schemeClr val="accent1"/>
              </a:solidFill>
            </a:endParaRPr>
          </a:p>
        </p:txBody>
      </p:sp>
      <p:pic>
        <p:nvPicPr>
          <p:cNvPr id="13" name="Picture Placeholder 7"/>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t="1709" b="1709"/>
          <a:stretch>
            <a:fillRect/>
          </a:stretch>
        </p:blipFill>
        <p:spPr>
          <a:xfrm>
            <a:off x="2058591" y="348615"/>
            <a:ext cx="5828110" cy="2846070"/>
          </a:xfrm>
          <a:prstGeom prst="rect">
            <a:avLst/>
          </a:prstGeom>
        </p:spPr>
      </p:pic>
      <p:sp>
        <p:nvSpPr>
          <p:cNvPr id="20" name="Subtitle 2"/>
          <p:cNvSpPr>
            <a:spLocks noGrp="1"/>
          </p:cNvSpPr>
          <p:nvPr>
            <p:ph type="subTitle" idx="1"/>
          </p:nvPr>
        </p:nvSpPr>
        <p:spPr>
          <a:xfrm>
            <a:off x="1600200" y="4114800"/>
            <a:ext cx="7239000" cy="731520"/>
          </a:xfrm>
        </p:spPr>
        <p:txBody>
          <a:bodyPr/>
          <a:lstStyle/>
          <a:p>
            <a:r>
              <a:rPr lang="en-US" dirty="0">
                <a:solidFill>
                  <a:schemeClr val="accent1"/>
                </a:solidFill>
              </a:rPr>
              <a:t>Irina Baltcheva, Bruno Bieth, Matthew Fidler, Souvik Bhattacharya</a:t>
            </a:r>
          </a:p>
          <a:p>
            <a:endParaRPr lang="en-US" sz="1050" dirty="0">
              <a:solidFill>
                <a:schemeClr val="bg1">
                  <a:lumMod val="50000"/>
                </a:schemeClr>
              </a:solidFill>
            </a:endParaRPr>
          </a:p>
        </p:txBody>
      </p:sp>
      <p:sp>
        <p:nvSpPr>
          <p:cNvPr id="5" name="Rectangle 4">
            <a:extLst>
              <a:ext uri="{FF2B5EF4-FFF2-40B4-BE49-F238E27FC236}">
                <a16:creationId xmlns:a16="http://schemas.microsoft.com/office/drawing/2014/main" id="{04965EC4-3A33-42A3-B226-AE4648B5F11D}"/>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 name="Rectangle 1">
            <a:extLst>
              <a:ext uri="{FF2B5EF4-FFF2-40B4-BE49-F238E27FC236}">
                <a16:creationId xmlns:a16="http://schemas.microsoft.com/office/drawing/2014/main" id="{F2E15096-EF7E-4201-ADB1-B37E8A3F9AC5}"/>
              </a:ext>
            </a:extLst>
          </p:cNvPr>
          <p:cNvSpPr/>
          <p:nvPr/>
        </p:nvSpPr>
        <p:spPr>
          <a:xfrm>
            <a:off x="5638800" y="4552950"/>
            <a:ext cx="1676400" cy="4686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custDataLst>
      <p:tags r:id="rId1"/>
    </p:custDataLst>
    <p:extLst>
      <p:ext uri="{BB962C8B-B14F-4D97-AF65-F5344CB8AC3E}">
        <p14:creationId xmlns:p14="http://schemas.microsoft.com/office/powerpoint/2010/main" val="2505166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1"/>
          </p:nvPr>
        </p:nvSpPr>
        <p:spPr/>
        <p:txBody>
          <a:bodyPr/>
          <a:lstStyle/>
          <a:p>
            <a:fld id="{47547CF9-5B10-D24F-A8D7-45A9778164F7}" type="slidenum">
              <a:rPr lang="uk-UA" smtClean="0"/>
              <a:pPr/>
              <a:t>10</a:t>
            </a:fld>
            <a:endParaRPr lang="uk-UA"/>
          </a:p>
        </p:txBody>
      </p:sp>
      <p:sp>
        <p:nvSpPr>
          <p:cNvPr id="7" name="Rectangle 6">
            <a:extLst>
              <a:ext uri="{FF2B5EF4-FFF2-40B4-BE49-F238E27FC236}">
                <a16:creationId xmlns:a16="http://schemas.microsoft.com/office/drawing/2014/main" id="{7EC133EE-2E38-48E7-876B-263103B5A0C1}"/>
              </a:ext>
            </a:extLst>
          </p:cNvPr>
          <p:cNvSpPr/>
          <p:nvPr/>
        </p:nvSpPr>
        <p:spPr>
          <a:xfrm>
            <a:off x="5562600" y="4571360"/>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8" name="Picture 7">
            <a:extLst>
              <a:ext uri="{FF2B5EF4-FFF2-40B4-BE49-F238E27FC236}">
                <a16:creationId xmlns:a16="http://schemas.microsoft.com/office/drawing/2014/main" id="{DB270A71-5D87-4D6B-90B6-E96F80DB4B61}"/>
              </a:ext>
            </a:extLst>
          </p:cNvPr>
          <p:cNvPicPr>
            <a:picLocks noChangeAspect="1"/>
          </p:cNvPicPr>
          <p:nvPr/>
        </p:nvPicPr>
        <p:blipFill rotWithShape="1">
          <a:blip r:embed="rId3"/>
          <a:srcRect l="52861" t="61905" r="8694" b="23809"/>
          <a:stretch/>
        </p:blipFill>
        <p:spPr>
          <a:xfrm>
            <a:off x="8003222" y="4781550"/>
            <a:ext cx="683578" cy="256342"/>
          </a:xfrm>
          <a:prstGeom prst="rect">
            <a:avLst/>
          </a:prstGeom>
        </p:spPr>
      </p:pic>
      <p:pic>
        <p:nvPicPr>
          <p:cNvPr id="4" name="Picture 3">
            <a:extLst>
              <a:ext uri="{FF2B5EF4-FFF2-40B4-BE49-F238E27FC236}">
                <a16:creationId xmlns:a16="http://schemas.microsoft.com/office/drawing/2014/main" id="{52D6595A-8AC8-48D7-8478-66A3B31829C6}"/>
              </a:ext>
            </a:extLst>
          </p:cNvPr>
          <p:cNvPicPr>
            <a:picLocks noChangeAspect="1"/>
          </p:cNvPicPr>
          <p:nvPr/>
        </p:nvPicPr>
        <p:blipFill>
          <a:blip r:embed="rId4"/>
          <a:stretch>
            <a:fillRect/>
          </a:stretch>
        </p:blipFill>
        <p:spPr>
          <a:xfrm>
            <a:off x="0" y="438150"/>
            <a:ext cx="9144000" cy="3927859"/>
          </a:xfrm>
          <a:prstGeom prst="rect">
            <a:avLst/>
          </a:prstGeom>
        </p:spPr>
      </p:pic>
    </p:spTree>
    <p:extLst>
      <p:ext uri="{BB962C8B-B14F-4D97-AF65-F5344CB8AC3E}">
        <p14:creationId xmlns:p14="http://schemas.microsoft.com/office/powerpoint/2010/main" val="1907236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331029" y="1049383"/>
            <a:ext cx="2527662" cy="3429000"/>
          </a:xfrm>
          <a:prstGeom prst="rect">
            <a:avLst/>
          </a:prstGeom>
          <a:solidFill>
            <a:srgbClr val="FFCCCC">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2100" b="1">
                <a:solidFill>
                  <a:schemeClr val="tx1"/>
                </a:solidFill>
              </a:rPr>
              <a:t>Monolix</a:t>
            </a:r>
          </a:p>
          <a:p>
            <a:endParaRPr lang="en-US" sz="1200">
              <a:solidFill>
                <a:schemeClr val="tx1"/>
              </a:solidFill>
            </a:endParaRPr>
          </a:p>
          <a:p>
            <a:pPr marL="171450" indent="-171450">
              <a:spcAft>
                <a:spcPts val="600"/>
              </a:spcAft>
              <a:buFont typeface="Arial" panose="020B0604020202020204" pitchFamily="34" charset="0"/>
              <a:buChar char="•"/>
            </a:pPr>
            <a:r>
              <a:rPr lang="en-US" sz="1200">
                <a:solidFill>
                  <a:schemeClr val="tx1"/>
                </a:solidFill>
              </a:rPr>
              <a:t>Version </a:t>
            </a:r>
            <a:r>
              <a:rPr lang="en-CH" sz="1200">
                <a:solidFill>
                  <a:schemeClr val="tx1"/>
                </a:solidFill>
              </a:rPr>
              <a:t>≥ </a:t>
            </a:r>
            <a:r>
              <a:rPr lang="en-US" sz="1200">
                <a:solidFill>
                  <a:schemeClr val="tx1"/>
                </a:solidFill>
              </a:rPr>
              <a:t>2016</a:t>
            </a:r>
          </a:p>
          <a:p>
            <a:pPr marL="171450" indent="-171450">
              <a:spcAft>
                <a:spcPts val="450"/>
              </a:spcAft>
              <a:buFont typeface="Arial" panose="020B0604020202020204" pitchFamily="34" charset="0"/>
              <a:buChar char="•"/>
            </a:pPr>
            <a:r>
              <a:rPr lang="en-US" sz="1200">
                <a:solidFill>
                  <a:schemeClr val="tx1"/>
                </a:solidFill>
                <a:cs typeface="Consolas" panose="020B0609020204030204" pitchFamily="49" charset="0"/>
              </a:rPr>
              <a:t>Run at least the following Monolix tasks: </a:t>
            </a:r>
          </a:p>
          <a:p>
            <a:pPr marL="628650" lvl="1" indent="-171450">
              <a:buFont typeface="Arial" panose="020B0604020202020204" pitchFamily="34" charset="0"/>
              <a:buChar char="•"/>
            </a:pPr>
            <a:r>
              <a:rPr lang="en-US" sz="1200">
                <a:solidFill>
                  <a:schemeClr val="tx1"/>
                </a:solidFill>
                <a:cs typeface="Consolas" panose="020B0609020204030204" pitchFamily="49" charset="0"/>
              </a:rPr>
              <a:t>Population Parameters</a:t>
            </a:r>
          </a:p>
          <a:p>
            <a:pPr marL="628650" lvl="1" indent="-171450">
              <a:buFont typeface="Arial" panose="020B0604020202020204" pitchFamily="34" charset="0"/>
              <a:buChar char="•"/>
            </a:pPr>
            <a:r>
              <a:rPr lang="en-US" sz="1200">
                <a:solidFill>
                  <a:schemeClr val="tx1"/>
                </a:solidFill>
                <a:cs typeface="Consolas" panose="020B0609020204030204" pitchFamily="49" charset="0"/>
              </a:rPr>
              <a:t>EBEs</a:t>
            </a:r>
          </a:p>
          <a:p>
            <a:pPr marL="628650" lvl="1" indent="-171450">
              <a:buFont typeface="Arial" panose="020B0604020202020204" pitchFamily="34" charset="0"/>
              <a:buChar char="•"/>
            </a:pPr>
            <a:r>
              <a:rPr lang="en-US" sz="1200">
                <a:solidFill>
                  <a:schemeClr val="tx1"/>
                </a:solidFill>
                <a:cs typeface="Consolas" panose="020B0609020204030204" pitchFamily="49" charset="0"/>
              </a:rPr>
              <a:t>Standard errors</a:t>
            </a:r>
          </a:p>
          <a:p>
            <a:pPr marL="628650" lvl="1" indent="-171450">
              <a:spcAft>
                <a:spcPts val="600"/>
              </a:spcAft>
              <a:buFont typeface="Arial" panose="020B0604020202020204" pitchFamily="34" charset="0"/>
              <a:buChar char="•"/>
            </a:pPr>
            <a:r>
              <a:rPr lang="en-US" sz="1200">
                <a:solidFill>
                  <a:schemeClr val="tx1"/>
                </a:solidFill>
                <a:cs typeface="Consolas" panose="020B0609020204030204" pitchFamily="49" charset="0"/>
              </a:rPr>
              <a:t>Plots</a:t>
            </a:r>
          </a:p>
          <a:p>
            <a:pPr marL="171450" indent="-171450">
              <a:spcAft>
                <a:spcPts val="600"/>
              </a:spcAft>
              <a:buFont typeface="Arial" panose="020B0604020202020204" pitchFamily="34" charset="0"/>
              <a:buChar char="•"/>
            </a:pPr>
            <a:r>
              <a:rPr lang="en-US" sz="1200">
                <a:solidFill>
                  <a:schemeClr val="tx1"/>
                </a:solidFill>
              </a:rPr>
              <a:t>Export Chart data</a:t>
            </a:r>
          </a:p>
          <a:p>
            <a:pPr marL="171450" indent="-171450">
              <a:buFont typeface="Arial" panose="020B0604020202020204" pitchFamily="34" charset="0"/>
              <a:buChar char="•"/>
            </a:pPr>
            <a:r>
              <a:rPr lang="en-US" sz="1200">
                <a:solidFill>
                  <a:schemeClr val="tx1"/>
                </a:solidFill>
                <a:cs typeface="Consolas" panose="020B0609020204030204" pitchFamily="49" charset="0"/>
              </a:rPr>
              <a:t>Select at least the following plots to be displayed and saved: </a:t>
            </a:r>
          </a:p>
          <a:p>
            <a:pPr marL="628650" lvl="1" indent="-171450">
              <a:buFont typeface="Arial" panose="020B0604020202020204" pitchFamily="34" charset="0"/>
              <a:buChar char="•"/>
            </a:pPr>
            <a:r>
              <a:rPr lang="en-US" sz="1200" b="1">
                <a:solidFill>
                  <a:schemeClr val="tx1"/>
                </a:solidFill>
                <a:cs typeface="Consolas" panose="020B0609020204030204" pitchFamily="49" charset="0"/>
              </a:rPr>
              <a:t>individual fits</a:t>
            </a:r>
            <a:r>
              <a:rPr lang="en-US" sz="1200">
                <a:solidFill>
                  <a:schemeClr val="tx1"/>
                </a:solidFill>
                <a:cs typeface="Consolas" panose="020B0609020204030204" pitchFamily="49" charset="0"/>
              </a:rPr>
              <a:t> and </a:t>
            </a:r>
          </a:p>
          <a:p>
            <a:pPr marL="628650" lvl="1" indent="-171450">
              <a:buFont typeface="Arial" panose="020B0604020202020204" pitchFamily="34" charset="0"/>
              <a:buChar char="•"/>
            </a:pPr>
            <a:r>
              <a:rPr lang="en-US" sz="1200" b="1">
                <a:solidFill>
                  <a:schemeClr val="tx1"/>
                </a:solidFill>
                <a:cs typeface="Consolas" panose="020B0609020204030204" pitchFamily="49" charset="0"/>
              </a:rPr>
              <a:t>scatter plot of the residuals</a:t>
            </a:r>
            <a:endParaRPr lang="en-US" sz="1200">
              <a:solidFill>
                <a:schemeClr val="tx1"/>
              </a:solidFill>
            </a:endParaRPr>
          </a:p>
          <a:p>
            <a:pPr algn="ctr"/>
            <a:endParaRPr lang="en-US">
              <a:solidFill>
                <a:schemeClr val="tx1"/>
              </a:solidFill>
            </a:endParaRPr>
          </a:p>
        </p:txBody>
      </p:sp>
      <p:sp>
        <p:nvSpPr>
          <p:cNvPr id="2" name="Title 1"/>
          <p:cNvSpPr>
            <a:spLocks noGrp="1"/>
          </p:cNvSpPr>
          <p:nvPr>
            <p:ph type="title"/>
          </p:nvPr>
        </p:nvSpPr>
        <p:spPr>
          <a:xfrm>
            <a:off x="613954" y="342900"/>
            <a:ext cx="8072845" cy="476250"/>
          </a:xfrm>
        </p:spPr>
        <p:txBody>
          <a:bodyPr>
            <a:normAutofit/>
          </a:bodyPr>
          <a:lstStyle/>
          <a:p>
            <a:r>
              <a:rPr lang="en-US" sz="2800"/>
              <a:t>Software-Specific Requirements</a:t>
            </a:r>
          </a:p>
        </p:txBody>
      </p:sp>
      <p:sp>
        <p:nvSpPr>
          <p:cNvPr id="10" name="Rectangle 9"/>
          <p:cNvSpPr/>
          <p:nvPr/>
        </p:nvSpPr>
        <p:spPr>
          <a:xfrm>
            <a:off x="613955" y="1047750"/>
            <a:ext cx="2527662" cy="3429000"/>
          </a:xfrm>
          <a:prstGeom prst="rect">
            <a:avLst/>
          </a:prstGeom>
          <a:solidFill>
            <a:schemeClr val="accent4">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b="1">
                <a:solidFill>
                  <a:schemeClr val="tx1"/>
                </a:solidFill>
              </a:rPr>
              <a:t>NONMEM</a:t>
            </a:r>
          </a:p>
          <a:p>
            <a:endParaRPr lang="en-US" b="1">
              <a:solidFill>
                <a:schemeClr val="tx1"/>
              </a:solidFill>
            </a:endParaRPr>
          </a:p>
          <a:p>
            <a:pPr marL="171450" indent="-171450">
              <a:spcAft>
                <a:spcPts val="600"/>
              </a:spcAft>
              <a:buFont typeface="Arial" panose="020B0604020202020204" pitchFamily="34" charset="0"/>
              <a:buChar char="•"/>
            </a:pPr>
            <a:r>
              <a:rPr lang="en-US" sz="1200">
                <a:solidFill>
                  <a:schemeClr val="tx1"/>
                </a:solidFill>
              </a:rPr>
              <a:t>Version </a:t>
            </a:r>
            <a:r>
              <a:rPr lang="en-CH" sz="1200">
                <a:solidFill>
                  <a:schemeClr val="tx1"/>
                </a:solidFill>
              </a:rPr>
              <a:t>≥</a:t>
            </a:r>
            <a:r>
              <a:rPr lang="en-US" sz="1200">
                <a:solidFill>
                  <a:schemeClr val="tx1"/>
                </a:solidFill>
              </a:rPr>
              <a:t> 7.2</a:t>
            </a:r>
          </a:p>
          <a:p>
            <a:pPr marL="171450" indent="-171450">
              <a:spcAft>
                <a:spcPts val="600"/>
              </a:spcAft>
              <a:buFont typeface="Arial" panose="020B0604020202020204" pitchFamily="34" charset="0"/>
              <a:buChar char="•"/>
            </a:pPr>
            <a:r>
              <a:rPr lang="en-US" sz="1200">
                <a:solidFill>
                  <a:schemeClr val="tx1"/>
                </a:solidFill>
              </a:rPr>
              <a:t>Same output table setting as </a:t>
            </a:r>
            <a:r>
              <a:rPr lang="en-US" sz="1200" err="1">
                <a:solidFill>
                  <a:schemeClr val="tx1"/>
                </a:solidFill>
              </a:rPr>
              <a:t>xpose</a:t>
            </a:r>
            <a:endParaRPr lang="en-US" sz="1200">
              <a:solidFill>
                <a:schemeClr val="tx1"/>
              </a:solidFill>
            </a:endParaRPr>
          </a:p>
          <a:p>
            <a:pPr algn="ctr"/>
            <a:endParaRPr lang="en-US"/>
          </a:p>
        </p:txBody>
      </p:sp>
      <p:sp>
        <p:nvSpPr>
          <p:cNvPr id="11" name="Rectangle 10"/>
          <p:cNvSpPr/>
          <p:nvPr/>
        </p:nvSpPr>
        <p:spPr>
          <a:xfrm>
            <a:off x="6048103" y="1047750"/>
            <a:ext cx="2527662" cy="3429000"/>
          </a:xfrm>
          <a:prstGeom prst="rect">
            <a:avLst/>
          </a:prstGeom>
          <a:solidFill>
            <a:srgbClr val="92D05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b="1" dirty="0" err="1">
                <a:solidFill>
                  <a:schemeClr val="tx1"/>
                </a:solidFill>
              </a:rPr>
              <a:t>nlmixr</a:t>
            </a:r>
            <a:r>
              <a:rPr lang="en-US" b="1" dirty="0">
                <a:solidFill>
                  <a:schemeClr val="tx1"/>
                </a:solidFill>
              </a:rPr>
              <a:t>/nlmixr2</a:t>
            </a:r>
          </a:p>
          <a:p>
            <a:endParaRPr lang="en-US" sz="1200" b="1" dirty="0">
              <a:solidFill>
                <a:schemeClr val="tx1"/>
              </a:solidFill>
            </a:endParaRPr>
          </a:p>
          <a:p>
            <a:pPr marL="171450" indent="-171450">
              <a:spcAft>
                <a:spcPts val="600"/>
              </a:spcAft>
              <a:buFont typeface="Arial" panose="020B0604020202020204" pitchFamily="34" charset="0"/>
              <a:buChar char="•"/>
            </a:pPr>
            <a:r>
              <a:rPr lang="en-US" sz="1200" dirty="0" err="1">
                <a:solidFill>
                  <a:schemeClr val="tx1"/>
                </a:solidFill>
              </a:rPr>
              <a:t>nlmixr</a:t>
            </a:r>
            <a:r>
              <a:rPr lang="en-US" sz="1200" dirty="0">
                <a:solidFill>
                  <a:schemeClr val="tx1"/>
                </a:solidFill>
              </a:rPr>
              <a:t> &gt; 2.0 for censoring support</a:t>
            </a:r>
          </a:p>
          <a:p>
            <a:pPr marL="171450" indent="-171450">
              <a:spcAft>
                <a:spcPts val="600"/>
              </a:spcAft>
              <a:buFont typeface="Arial" panose="020B0604020202020204" pitchFamily="34" charset="0"/>
              <a:buChar char="•"/>
            </a:pPr>
            <a:r>
              <a:rPr lang="en-US" sz="1200" dirty="0" err="1">
                <a:solidFill>
                  <a:schemeClr val="tx1"/>
                </a:solidFill>
              </a:rPr>
              <a:t>nlmixr</a:t>
            </a:r>
            <a:r>
              <a:rPr lang="en-US" sz="1200" dirty="0">
                <a:solidFill>
                  <a:schemeClr val="tx1"/>
                </a:solidFill>
              </a:rPr>
              <a:t> output object</a:t>
            </a:r>
          </a:p>
          <a:p>
            <a:pPr marL="171450" indent="-171450" algn="just">
              <a:buFont typeface="Arial" panose="020B0604020202020204" pitchFamily="34" charset="0"/>
              <a:buChar char="•"/>
            </a:pPr>
            <a:r>
              <a:rPr lang="en-US" sz="1200" dirty="0">
                <a:solidFill>
                  <a:schemeClr val="tx1"/>
                </a:solidFill>
              </a:rPr>
              <a:t>Note: VPC of </a:t>
            </a:r>
            <a:r>
              <a:rPr lang="en-US" sz="1200" dirty="0" err="1">
                <a:solidFill>
                  <a:schemeClr val="tx1"/>
                </a:solidFill>
              </a:rPr>
              <a:t>ggPMX</a:t>
            </a:r>
            <a:r>
              <a:rPr lang="en-US" sz="1200" dirty="0">
                <a:solidFill>
                  <a:schemeClr val="tx1"/>
                </a:solidFill>
              </a:rPr>
              <a:t> with </a:t>
            </a:r>
            <a:r>
              <a:rPr lang="en-US" sz="1200" dirty="0" err="1">
                <a:solidFill>
                  <a:schemeClr val="tx1"/>
                </a:solidFill>
              </a:rPr>
              <a:t>nlmixr</a:t>
            </a:r>
            <a:r>
              <a:rPr lang="en-US" sz="1200" dirty="0">
                <a:solidFill>
                  <a:schemeClr val="tx1"/>
                </a:solidFill>
              </a:rPr>
              <a:t> currently not working</a:t>
            </a:r>
          </a:p>
          <a:p>
            <a:endParaRPr lang="en-US" b="1" dirty="0">
              <a:solidFill>
                <a:schemeClr val="tx1"/>
              </a:solidFill>
            </a:endParaRPr>
          </a:p>
          <a:p>
            <a:endParaRPr lang="en-US" b="1" dirty="0">
              <a:solidFill>
                <a:schemeClr val="tx1"/>
              </a:solidFill>
            </a:endParaRPr>
          </a:p>
        </p:txBody>
      </p:sp>
      <p:sp>
        <p:nvSpPr>
          <p:cNvPr id="6" name="Slide Number Placeholder 5"/>
          <p:cNvSpPr>
            <a:spLocks noGrp="1"/>
          </p:cNvSpPr>
          <p:nvPr>
            <p:ph type="sldNum" sz="quarter" idx="11"/>
          </p:nvPr>
        </p:nvSpPr>
        <p:spPr/>
        <p:txBody>
          <a:bodyPr/>
          <a:lstStyle/>
          <a:p>
            <a:fld id="{47547CF9-5B10-D24F-A8D7-45A9778164F7}" type="slidenum">
              <a:rPr lang="uk-UA" smtClean="0"/>
              <a:pPr/>
              <a:t>11</a:t>
            </a:fld>
            <a:endParaRPr lang="uk-UA"/>
          </a:p>
        </p:txBody>
      </p:sp>
      <p:sp>
        <p:nvSpPr>
          <p:cNvPr id="8" name="Rectangle 7">
            <a:extLst>
              <a:ext uri="{FF2B5EF4-FFF2-40B4-BE49-F238E27FC236}">
                <a16:creationId xmlns:a16="http://schemas.microsoft.com/office/drawing/2014/main" id="{1EF41B9F-7982-4872-B927-E573844DF3F3}"/>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2" name="Rectangle 11">
            <a:extLst>
              <a:ext uri="{FF2B5EF4-FFF2-40B4-BE49-F238E27FC236}">
                <a16:creationId xmlns:a16="http://schemas.microsoft.com/office/drawing/2014/main" id="{7CD936FC-F78C-41CA-9F6D-44879450AAD5}"/>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3" name="Picture 12">
            <a:extLst>
              <a:ext uri="{FF2B5EF4-FFF2-40B4-BE49-F238E27FC236}">
                <a16:creationId xmlns:a16="http://schemas.microsoft.com/office/drawing/2014/main" id="{698FFBAB-5267-430E-ACE6-1AE9934B0E20}"/>
              </a:ext>
            </a:extLst>
          </p:cNvPr>
          <p:cNvPicPr>
            <a:picLocks noChangeAspect="1"/>
          </p:cNvPicPr>
          <p:nvPr/>
        </p:nvPicPr>
        <p:blipFill rotWithShape="1">
          <a:blip r:embed="rId3"/>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1945209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7201" y="2095725"/>
            <a:ext cx="4582812" cy="207622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Content Placeholder 2"/>
          <p:cNvSpPr>
            <a:spLocks noGrp="1"/>
          </p:cNvSpPr>
          <p:nvPr>
            <p:ph idx="1"/>
          </p:nvPr>
        </p:nvSpPr>
        <p:spPr>
          <a:xfrm>
            <a:off x="457200" y="1200150"/>
            <a:ext cx="8305800" cy="3105375"/>
          </a:xfrm>
        </p:spPr>
        <p:txBody>
          <a:bodyPr>
            <a:normAutofit fontScale="92500" lnSpcReduction="10000"/>
          </a:bodyPr>
          <a:lstStyle/>
          <a:p>
            <a:r>
              <a:rPr lang="en-US" dirty="0"/>
              <a:t>Plots visualized using the functions </a:t>
            </a:r>
            <a:r>
              <a:rPr lang="en-US" b="1" dirty="0" err="1">
                <a:solidFill>
                  <a:schemeClr val="accent1"/>
                </a:solidFill>
              </a:rPr>
              <a:t>pmx_plot_xx</a:t>
            </a:r>
            <a:r>
              <a:rPr lang="en-US" b="1" dirty="0">
                <a:solidFill>
                  <a:schemeClr val="accent1"/>
                </a:solidFill>
              </a:rPr>
              <a:t>()</a:t>
            </a:r>
            <a:r>
              <a:rPr lang="en-US" dirty="0">
                <a:solidFill>
                  <a:schemeClr val="accent1"/>
                </a:solidFill>
              </a:rPr>
              <a:t>, </a:t>
            </a:r>
            <a:r>
              <a:rPr lang="en-US" dirty="0"/>
              <a:t>where xx is a placeholder for the plot name. First argument is always the controller (use piping!)</a:t>
            </a:r>
          </a:p>
          <a:p>
            <a:r>
              <a:rPr lang="en-US" dirty="0"/>
              <a:t>Example:</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pmx_plot_dv_pred</a:t>
            </a:r>
            <a:r>
              <a:rPr lang="en-US" dirty="0">
                <a:solidFill>
                  <a:schemeClr val="accent1"/>
                </a:solidFill>
                <a:latin typeface="Consolas" panose="020B0609020204030204" pitchFamily="49" charset="0"/>
                <a:cs typeface="Consolas" panose="020B0609020204030204" pitchFamily="49" charset="0"/>
              </a:rPr>
              <a:t>()</a:t>
            </a:r>
            <a:r>
              <a:rPr lang="en-US" dirty="0">
                <a:latin typeface="Consolas" panose="020B0609020204030204" pitchFamily="49" charset="0"/>
                <a:cs typeface="Consolas" panose="020B0609020204030204" pitchFamily="49" charset="0"/>
              </a:rPr>
              <a:t> </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pmx_plot_npde_time</a:t>
            </a:r>
            <a:r>
              <a:rPr lang="en-US" dirty="0">
                <a:solidFill>
                  <a:schemeClr val="accent1"/>
                </a:solidFill>
                <a:latin typeface="Consolas" panose="020B0609020204030204" pitchFamily="49" charset="0"/>
                <a:cs typeface="Consolas" panose="020B0609020204030204" pitchFamily="49" charset="0"/>
              </a:rPr>
              <a:t>()</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pmx_plot_eta_box</a:t>
            </a:r>
            <a:r>
              <a:rPr lang="en-US" dirty="0">
                <a:solidFill>
                  <a:schemeClr val="accent1"/>
                </a:solidFill>
                <a:latin typeface="Consolas" panose="020B0609020204030204" pitchFamily="49" charset="0"/>
                <a:cs typeface="Consolas" panose="020B0609020204030204" pitchFamily="49" charset="0"/>
              </a:rPr>
              <a:t>()</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pmx_plot_eta_matrix</a:t>
            </a:r>
            <a:r>
              <a:rPr lang="en-US" dirty="0">
                <a:solidFill>
                  <a:schemeClr val="accent1"/>
                </a:solidFill>
                <a:latin typeface="Consolas" panose="020B0609020204030204" pitchFamily="49" charset="0"/>
                <a:cs typeface="Consolas" panose="020B0609020204030204" pitchFamily="49" charset="0"/>
              </a:rPr>
              <a:t>()</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pmx_plot_individual</a:t>
            </a:r>
            <a:r>
              <a:rPr lang="en-US" dirty="0">
                <a:solidFill>
                  <a:schemeClr val="accent1"/>
                </a:solidFill>
                <a:latin typeface="Consolas" panose="020B0609020204030204" pitchFamily="49" charset="0"/>
                <a:cs typeface="Consolas" panose="020B0609020204030204" pitchFamily="49" charset="0"/>
              </a:rPr>
              <a:t>()</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pmx_plot_vpc</a:t>
            </a:r>
            <a:r>
              <a:rPr lang="en-US" dirty="0">
                <a:solidFill>
                  <a:schemeClr val="accent1"/>
                </a:solidFill>
                <a:latin typeface="Consolas" panose="020B0609020204030204" pitchFamily="49" charset="0"/>
                <a:cs typeface="Consolas" panose="020B0609020204030204" pitchFamily="49" charset="0"/>
              </a:rPr>
              <a:t>()</a:t>
            </a: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p>
        </p:txBody>
      </p:sp>
      <p:sp>
        <p:nvSpPr>
          <p:cNvPr id="2" name="Title 1"/>
          <p:cNvSpPr>
            <a:spLocks noGrp="1"/>
          </p:cNvSpPr>
          <p:nvPr>
            <p:ph type="title"/>
          </p:nvPr>
        </p:nvSpPr>
        <p:spPr/>
        <p:txBody>
          <a:bodyPr>
            <a:normAutofit/>
          </a:bodyPr>
          <a:lstStyle/>
          <a:p>
            <a:r>
              <a:rPr lang="en-US" sz="2800" dirty="0"/>
              <a:t>Single Plot Functions</a:t>
            </a:r>
          </a:p>
        </p:txBody>
      </p:sp>
      <p:pic>
        <p:nvPicPr>
          <p:cNvPr id="7" name="Picture 6"/>
          <p:cNvPicPr>
            <a:picLocks noChangeAspect="1"/>
          </p:cNvPicPr>
          <p:nvPr/>
        </p:nvPicPr>
        <p:blipFill rotWithShape="1">
          <a:blip r:embed="rId3"/>
          <a:srcRect l="3646" t="5194" r="3646" b="7328"/>
          <a:stretch/>
        </p:blipFill>
        <p:spPr>
          <a:xfrm>
            <a:off x="5606106" y="2013200"/>
            <a:ext cx="2514600" cy="2241274"/>
          </a:xfrm>
          <a:prstGeom prst="rect">
            <a:avLst/>
          </a:prstGeom>
        </p:spPr>
      </p:pic>
      <p:sp>
        <p:nvSpPr>
          <p:cNvPr id="9" name="Slide Number Placeholder 8"/>
          <p:cNvSpPr>
            <a:spLocks noGrp="1"/>
          </p:cNvSpPr>
          <p:nvPr>
            <p:ph type="sldNum" sz="quarter" idx="11"/>
          </p:nvPr>
        </p:nvSpPr>
        <p:spPr/>
        <p:txBody>
          <a:bodyPr/>
          <a:lstStyle/>
          <a:p>
            <a:fld id="{47547CF9-5B10-D24F-A8D7-45A9778164F7}" type="slidenum">
              <a:rPr lang="uk-UA" smtClean="0"/>
              <a:pPr/>
              <a:t>12</a:t>
            </a:fld>
            <a:endParaRPr lang="uk-UA"/>
          </a:p>
        </p:txBody>
      </p:sp>
      <p:sp>
        <p:nvSpPr>
          <p:cNvPr id="10" name="Rectangle 9">
            <a:extLst>
              <a:ext uri="{FF2B5EF4-FFF2-40B4-BE49-F238E27FC236}">
                <a16:creationId xmlns:a16="http://schemas.microsoft.com/office/drawing/2014/main" id="{C16846F8-A422-413C-8643-0FCB8344EC75}"/>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1" name="Rectangle 10">
            <a:extLst>
              <a:ext uri="{FF2B5EF4-FFF2-40B4-BE49-F238E27FC236}">
                <a16:creationId xmlns:a16="http://schemas.microsoft.com/office/drawing/2014/main" id="{E4A7B288-291F-4D83-B10E-7AE6827DF37A}"/>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2" name="Picture 11">
            <a:extLst>
              <a:ext uri="{FF2B5EF4-FFF2-40B4-BE49-F238E27FC236}">
                <a16:creationId xmlns:a16="http://schemas.microsoft.com/office/drawing/2014/main" id="{0C7A0489-7A1D-491B-8DD3-46F14BCAF981}"/>
              </a:ext>
            </a:extLst>
          </p:cNvPr>
          <p:cNvPicPr>
            <a:picLocks noChangeAspect="1"/>
          </p:cNvPicPr>
          <p:nvPr/>
        </p:nvPicPr>
        <p:blipFill rotWithShape="1">
          <a:blip r:embed="rId4"/>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3336529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1"/>
            <a:ext cx="8229600" cy="541392"/>
          </a:xfrm>
        </p:spPr>
        <p:txBody>
          <a:bodyPr>
            <a:noAutofit/>
          </a:bodyPr>
          <a:lstStyle/>
          <a:p>
            <a:r>
              <a:rPr lang="en-US" sz="2400"/>
              <a:t>Generating a Diagnostics Report: </a:t>
            </a:r>
            <a:r>
              <a:rPr lang="en-US" sz="2400" err="1"/>
              <a:t>pmx_report</a:t>
            </a:r>
            <a:r>
              <a:rPr lang="en-US" sz="2400"/>
              <a:t>()</a:t>
            </a:r>
          </a:p>
        </p:txBody>
      </p:sp>
      <p:sp>
        <p:nvSpPr>
          <p:cNvPr id="3" name="Content Placeholder 2"/>
          <p:cNvSpPr>
            <a:spLocks noGrp="1"/>
          </p:cNvSpPr>
          <p:nvPr>
            <p:ph idx="1"/>
          </p:nvPr>
        </p:nvSpPr>
        <p:spPr>
          <a:xfrm>
            <a:off x="457199" y="1015008"/>
            <a:ext cx="8153401" cy="2242542"/>
          </a:xfrm>
        </p:spPr>
        <p:txBody>
          <a:bodyPr>
            <a:noAutofit/>
          </a:bodyPr>
          <a:lstStyle/>
          <a:p>
            <a:r>
              <a:rPr lang="en-US" sz="1400" dirty="0"/>
              <a:t>3 report formats available (word, pdf, html) – </a:t>
            </a:r>
            <a:r>
              <a:rPr lang="en-US" sz="1400" dirty="0">
                <a:solidFill>
                  <a:schemeClr val="accent1"/>
                </a:solidFill>
              </a:rPr>
              <a:t>by default, Word document (only) is generated</a:t>
            </a:r>
            <a:endParaRPr lang="en-US" sz="1400" b="1" dirty="0">
              <a:solidFill>
                <a:schemeClr val="accent1"/>
              </a:solidFill>
            </a:endParaRPr>
          </a:p>
          <a:p>
            <a:endParaRPr lang="en-US" sz="1400" dirty="0"/>
          </a:p>
          <a:p>
            <a:endParaRPr lang="en-US" sz="1400" dirty="0"/>
          </a:p>
          <a:p>
            <a:endParaRPr lang="en-US" sz="1400" dirty="0"/>
          </a:p>
          <a:p>
            <a:endParaRPr lang="en-US" sz="1400" dirty="0"/>
          </a:p>
          <a:p>
            <a:endParaRPr lang="en-US" sz="1400" dirty="0"/>
          </a:p>
          <a:p>
            <a:r>
              <a:rPr lang="en-US" sz="1400" dirty="0"/>
              <a:t>Possibility to create a folder containing all figures (</a:t>
            </a:r>
            <a:r>
              <a:rPr lang="en-US" sz="1400" dirty="0">
                <a:solidFill>
                  <a:srgbClr val="214A88"/>
                </a:solidFill>
                <a:latin typeface="Consolas" panose="020B0609020204030204" pitchFamily="49" charset="0"/>
                <a:cs typeface="Consolas" panose="020B0609020204030204" pitchFamily="49" charset="0"/>
              </a:rPr>
              <a:t>format = </a:t>
            </a:r>
            <a:r>
              <a:rPr lang="en-US" sz="1400" dirty="0">
                <a:solidFill>
                  <a:srgbClr val="4F9A05"/>
                </a:solidFill>
                <a:latin typeface="Consolas" panose="020B0609020204030204" pitchFamily="49" charset="0"/>
                <a:cs typeface="Consolas" panose="020B0609020204030204" pitchFamily="49" charset="0"/>
              </a:rPr>
              <a:t>"both"</a:t>
            </a:r>
            <a:r>
              <a:rPr lang="en-US" sz="1400" dirty="0"/>
              <a:t>), saved as individual files:</a:t>
            </a:r>
          </a:p>
        </p:txBody>
      </p:sp>
      <p:pic>
        <p:nvPicPr>
          <p:cNvPr id="7" name="Picture 6"/>
          <p:cNvPicPr>
            <a:picLocks noChangeAspect="1"/>
          </p:cNvPicPr>
          <p:nvPr/>
        </p:nvPicPr>
        <p:blipFill rotWithShape="1">
          <a:blip r:embed="rId3"/>
          <a:srcRect t="43683" b="42487"/>
          <a:stretch/>
        </p:blipFill>
        <p:spPr>
          <a:xfrm>
            <a:off x="403799" y="3867150"/>
            <a:ext cx="4356540" cy="152400"/>
          </a:xfrm>
          <a:prstGeom prst="rect">
            <a:avLst/>
          </a:prstGeom>
        </p:spPr>
      </p:pic>
      <p:pic>
        <p:nvPicPr>
          <p:cNvPr id="9" name="Picture 8"/>
          <p:cNvPicPr>
            <a:picLocks noChangeAspect="1"/>
          </p:cNvPicPr>
          <p:nvPr/>
        </p:nvPicPr>
        <p:blipFill>
          <a:blip r:embed="rId4"/>
          <a:stretch>
            <a:fillRect/>
          </a:stretch>
        </p:blipFill>
        <p:spPr>
          <a:xfrm>
            <a:off x="5029200" y="3333750"/>
            <a:ext cx="3200400" cy="1206024"/>
          </a:xfrm>
          <a:prstGeom prst="rect">
            <a:avLst/>
          </a:prstGeom>
        </p:spPr>
      </p:pic>
      <p:sp>
        <p:nvSpPr>
          <p:cNvPr id="10" name="Right Arrow 9"/>
          <p:cNvSpPr/>
          <p:nvPr/>
        </p:nvSpPr>
        <p:spPr>
          <a:xfrm>
            <a:off x="4648200" y="3791250"/>
            <a:ext cx="342901" cy="291024"/>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6" name="Rectangle 5"/>
          <p:cNvSpPr/>
          <p:nvPr/>
        </p:nvSpPr>
        <p:spPr>
          <a:xfrm>
            <a:off x="457200" y="1417692"/>
            <a:ext cx="8229600" cy="13064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a:solidFill>
                  <a:schemeClr val="tx1"/>
                </a:solidFill>
                <a:latin typeface="Consolas" panose="020B0609020204030204" pitchFamily="49" charset="0"/>
                <a:cs typeface="Consolas" panose="020B0609020204030204" pitchFamily="49" charset="0"/>
              </a:rPr>
              <a:t>ctr %&gt;% </a:t>
            </a:r>
            <a:r>
              <a:rPr lang="en-US" sz="1350" b="1" dirty="0" err="1">
                <a:solidFill>
                  <a:schemeClr val="tx1"/>
                </a:solidFill>
                <a:latin typeface="Consolas" panose="020B0609020204030204" pitchFamily="49" charset="0"/>
                <a:cs typeface="Consolas" panose="020B0609020204030204" pitchFamily="49" charset="0"/>
              </a:rPr>
              <a:t>pmx_report</a:t>
            </a:r>
            <a:r>
              <a:rPr lang="en-US" sz="1350" dirty="0">
                <a:solidFill>
                  <a:schemeClr val="tx1"/>
                </a:solidFill>
                <a:latin typeface="Consolas" panose="020B0609020204030204" pitchFamily="49" charset="0"/>
                <a:cs typeface="Consolas" panose="020B0609020204030204" pitchFamily="49" charset="0"/>
              </a:rPr>
              <a:t>(	</a:t>
            </a:r>
            <a:r>
              <a:rPr lang="en-US" sz="1350" dirty="0">
                <a:solidFill>
                  <a:srgbClr val="214A88"/>
                </a:solidFill>
                <a:latin typeface="Consolas" panose="020B0609020204030204" pitchFamily="49" charset="0"/>
                <a:cs typeface="Consolas" panose="020B0609020204030204" pitchFamily="49" charset="0"/>
              </a:rPr>
              <a:t>name     = </a:t>
            </a:r>
            <a:r>
              <a:rPr lang="en-US" sz="1350" dirty="0">
                <a:solidFill>
                  <a:srgbClr val="4F9A05"/>
                </a:solidFill>
                <a:latin typeface="Consolas" panose="020B0609020204030204" pitchFamily="49" charset="0"/>
                <a:cs typeface="Consolas" panose="020B0609020204030204" pitchFamily="49" charset="0"/>
              </a:rPr>
              <a:t>"</a:t>
            </a:r>
            <a:r>
              <a:rPr lang="en-US" sz="1350" dirty="0" err="1">
                <a:solidFill>
                  <a:srgbClr val="4F9A05"/>
                </a:solidFill>
                <a:latin typeface="Consolas" panose="020B0609020204030204" pitchFamily="49" charset="0"/>
                <a:cs typeface="Consolas" panose="020B0609020204030204" pitchFamily="49" charset="0"/>
              </a:rPr>
              <a:t>Report_ggPMX</a:t>
            </a:r>
            <a:r>
              <a:rPr lang="en-US" sz="1350" dirty="0">
                <a:solidFill>
                  <a:srgbClr val="4F9A05"/>
                </a:solidFill>
                <a:latin typeface="Consolas" panose="020B0609020204030204" pitchFamily="49" charset="0"/>
                <a:cs typeface="Consolas" panose="020B0609020204030204" pitchFamily="49" charset="0"/>
              </a:rPr>
              <a:t>"</a:t>
            </a:r>
            <a:r>
              <a:rPr lang="en-US" sz="1350" dirty="0">
                <a:solidFill>
                  <a:schemeClr val="tx1"/>
                </a:solidFill>
                <a:latin typeface="Consolas" panose="020B0609020204030204" pitchFamily="49" charset="0"/>
                <a:cs typeface="Consolas" panose="020B0609020204030204" pitchFamily="49" charset="0"/>
              </a:rPr>
              <a:t>, 	</a:t>
            </a:r>
            <a:r>
              <a:rPr lang="en-US" sz="1350" dirty="0">
                <a:solidFill>
                  <a:schemeClr val="bg1">
                    <a:lumMod val="50000"/>
                  </a:schemeClr>
                </a:solidFill>
                <a:latin typeface="Consolas" panose="020B0609020204030204" pitchFamily="49" charset="0"/>
                <a:cs typeface="Consolas" panose="020B0609020204030204" pitchFamily="49" charset="0"/>
              </a:rPr>
              <a:t># Report Filename</a:t>
            </a:r>
            <a:endParaRPr lang="en-US" sz="1350" dirty="0">
              <a:solidFill>
                <a:schemeClr val="tx1"/>
              </a:solidFill>
              <a:latin typeface="Consolas" panose="020B0609020204030204" pitchFamily="49" charset="0"/>
              <a:cs typeface="Consolas" panose="020B0609020204030204" pitchFamily="49" charset="0"/>
            </a:endParaRPr>
          </a:p>
          <a:p>
            <a:r>
              <a:rPr lang="en-US" sz="1350" dirty="0">
                <a:solidFill>
                  <a:srgbClr val="214A88"/>
                </a:solidFill>
                <a:latin typeface="Consolas" panose="020B0609020204030204" pitchFamily="49" charset="0"/>
                <a:cs typeface="Consolas" panose="020B0609020204030204" pitchFamily="49" charset="0"/>
              </a:rPr>
              <a:t>		</a:t>
            </a:r>
            <a:r>
              <a:rPr lang="en-US" sz="1350" dirty="0" err="1">
                <a:solidFill>
                  <a:srgbClr val="214A88"/>
                </a:solidFill>
                <a:latin typeface="Consolas" panose="020B0609020204030204" pitchFamily="49" charset="0"/>
                <a:cs typeface="Consolas" panose="020B0609020204030204" pitchFamily="49" charset="0"/>
              </a:rPr>
              <a:t>save_dir</a:t>
            </a:r>
            <a:r>
              <a:rPr lang="en-US" sz="1350" dirty="0">
                <a:solidFill>
                  <a:srgbClr val="214A88"/>
                </a:solidFill>
                <a:latin typeface="Consolas" panose="020B0609020204030204" pitchFamily="49" charset="0"/>
                <a:cs typeface="Consolas" panose="020B0609020204030204" pitchFamily="49" charset="0"/>
              </a:rPr>
              <a:t> = </a:t>
            </a:r>
            <a:r>
              <a:rPr lang="en-US" sz="1350" dirty="0">
                <a:solidFill>
                  <a:srgbClr val="4F9A05"/>
                </a:solidFill>
                <a:latin typeface="Consolas" panose="020B0609020204030204" pitchFamily="49" charset="0"/>
                <a:cs typeface="Consolas" panose="020B0609020204030204" pitchFamily="49" charset="0"/>
              </a:rPr>
              <a:t>"</a:t>
            </a:r>
            <a:r>
              <a:rPr lang="en-US" sz="1350" dirty="0" err="1">
                <a:solidFill>
                  <a:srgbClr val="4F9A05"/>
                </a:solidFill>
                <a:latin typeface="Consolas" panose="020B0609020204030204" pitchFamily="49" charset="0"/>
                <a:cs typeface="Consolas" panose="020B0609020204030204" pitchFamily="49" charset="0"/>
              </a:rPr>
              <a:t>work_dir</a:t>
            </a:r>
            <a:r>
              <a:rPr lang="en-US" sz="1350" dirty="0">
                <a:solidFill>
                  <a:srgbClr val="4F9A05"/>
                </a:solidFill>
                <a:latin typeface="Consolas" panose="020B0609020204030204" pitchFamily="49" charset="0"/>
                <a:cs typeface="Consolas" panose="020B0609020204030204" pitchFamily="49" charset="0"/>
              </a:rPr>
              <a:t>"</a:t>
            </a:r>
            <a:r>
              <a:rPr lang="en-US" sz="1350" dirty="0">
                <a:solidFill>
                  <a:srgbClr val="000000"/>
                </a:solidFill>
                <a:latin typeface="Consolas" panose="020B0609020204030204" pitchFamily="49" charset="0"/>
                <a:cs typeface="Consolas" panose="020B0609020204030204" pitchFamily="49" charset="0"/>
              </a:rPr>
              <a:t>,     	</a:t>
            </a:r>
            <a:r>
              <a:rPr lang="en-US" sz="1350" dirty="0">
                <a:solidFill>
                  <a:schemeClr val="bg1">
                    <a:lumMod val="50000"/>
                  </a:schemeClr>
                </a:solidFill>
                <a:latin typeface="Consolas" panose="020B0609020204030204" pitchFamily="49" charset="0"/>
                <a:cs typeface="Consolas" panose="020B0609020204030204" pitchFamily="49" charset="0"/>
              </a:rPr>
              <a:t># Directory Path to Report</a:t>
            </a:r>
            <a:endParaRPr lang="en-US" sz="1350" dirty="0">
              <a:solidFill>
                <a:srgbClr val="000000"/>
              </a:solidFill>
              <a:latin typeface="Consolas" panose="020B0609020204030204" pitchFamily="49" charset="0"/>
              <a:cs typeface="Consolas" panose="020B0609020204030204" pitchFamily="49" charset="0"/>
            </a:endParaRPr>
          </a:p>
          <a:p>
            <a:r>
              <a:rPr lang="en-US" sz="1350" dirty="0">
                <a:solidFill>
                  <a:srgbClr val="214A88"/>
                </a:solidFill>
                <a:latin typeface="Consolas" panose="020B0609020204030204" pitchFamily="49" charset="0"/>
                <a:cs typeface="Consolas" panose="020B0609020204030204" pitchFamily="49" charset="0"/>
              </a:rPr>
              <a:t>		format   = </a:t>
            </a:r>
            <a:r>
              <a:rPr lang="en-US" sz="1350" dirty="0">
                <a:solidFill>
                  <a:srgbClr val="4F9A05"/>
                </a:solidFill>
                <a:latin typeface="Consolas" panose="020B0609020204030204" pitchFamily="49" charset="0"/>
                <a:cs typeface="Consolas" panose="020B0609020204030204" pitchFamily="49" charset="0"/>
              </a:rPr>
              <a:t>"report"</a:t>
            </a:r>
            <a:r>
              <a:rPr lang="en-US" sz="1350" dirty="0">
                <a:solidFill>
                  <a:srgbClr val="000000"/>
                </a:solidFill>
                <a:latin typeface="Consolas" panose="020B0609020204030204" pitchFamily="49" charset="0"/>
                <a:cs typeface="Consolas" panose="020B0609020204030204" pitchFamily="49" charset="0"/>
              </a:rPr>
              <a:t>, 	</a:t>
            </a:r>
            <a:r>
              <a:rPr lang="en-US" sz="1350" dirty="0">
                <a:solidFill>
                  <a:schemeClr val="bg1">
                    <a:lumMod val="50000"/>
                  </a:schemeClr>
                </a:solidFill>
                <a:latin typeface="Consolas" panose="020B0609020204030204" pitchFamily="49" charset="0"/>
                <a:cs typeface="Consolas" panose="020B0609020204030204" pitchFamily="49" charset="0"/>
              </a:rPr>
              <a:t># Create just a report</a:t>
            </a:r>
            <a:endParaRPr lang="en-US" sz="1350" dirty="0">
              <a:solidFill>
                <a:srgbClr val="000000"/>
              </a:solidFill>
              <a:latin typeface="Consolas" panose="020B0609020204030204" pitchFamily="49" charset="0"/>
              <a:cs typeface="Consolas" panose="020B0609020204030204" pitchFamily="49" charset="0"/>
            </a:endParaRPr>
          </a:p>
          <a:p>
            <a:r>
              <a:rPr lang="en-US" sz="1350" dirty="0">
                <a:solidFill>
                  <a:schemeClr val="tx1"/>
                </a:solidFill>
                <a:latin typeface="Consolas" panose="020B0609020204030204" pitchFamily="49" charset="0"/>
                <a:cs typeface="Consolas" panose="020B0609020204030204" pitchFamily="49" charset="0"/>
              </a:rPr>
              <a:t>		</a:t>
            </a:r>
            <a:r>
              <a:rPr lang="en-US" sz="1350" dirty="0">
                <a:solidFill>
                  <a:srgbClr val="214A88"/>
                </a:solidFill>
                <a:latin typeface="Consolas" panose="020B0609020204030204" pitchFamily="49" charset="0"/>
                <a:cs typeface="Consolas" panose="020B0609020204030204" pitchFamily="49" charset="0"/>
              </a:rPr>
              <a:t>extension= </a:t>
            </a:r>
            <a:r>
              <a:rPr lang="en-US" sz="1350" dirty="0">
                <a:solidFill>
                  <a:srgbClr val="4F9A05"/>
                </a:solidFill>
                <a:latin typeface="Consolas" panose="020B0609020204030204" pitchFamily="49" charset="0"/>
                <a:cs typeface="Consolas" panose="020B0609020204030204" pitchFamily="49" charset="0"/>
              </a:rPr>
              <a:t>"word"</a:t>
            </a:r>
            <a:r>
              <a:rPr lang="en-US" sz="1350" dirty="0">
                <a:solidFill>
                  <a:schemeClr val="tx1"/>
                </a:solidFill>
                <a:latin typeface="Consolas" panose="020B0609020204030204" pitchFamily="49" charset="0"/>
                <a:cs typeface="Consolas" panose="020B0609020204030204" pitchFamily="49" charset="0"/>
              </a:rPr>
              <a:t>)        	</a:t>
            </a:r>
            <a:r>
              <a:rPr lang="en-US" sz="1350" dirty="0">
                <a:solidFill>
                  <a:schemeClr val="bg1">
                    <a:lumMod val="50000"/>
                  </a:schemeClr>
                </a:solidFill>
                <a:latin typeface="Consolas" panose="020B0609020204030204" pitchFamily="49" charset="0"/>
                <a:cs typeface="Consolas" panose="020B0609020204030204" pitchFamily="49" charset="0"/>
              </a:rPr>
              <a:t># Report Format</a:t>
            </a:r>
            <a:endParaRPr lang="en-US" sz="1350" dirty="0">
              <a:solidFill>
                <a:srgbClr val="000000"/>
              </a:solidFill>
              <a:latin typeface="Consolas" panose="020B0609020204030204" pitchFamily="49" charset="0"/>
              <a:cs typeface="Consolas" panose="020B0609020204030204" pitchFamily="49" charset="0"/>
            </a:endParaRPr>
          </a:p>
          <a:p>
            <a:endParaRPr lang="en-US" sz="1350" dirty="0">
              <a:solidFill>
                <a:schemeClr val="tx1"/>
              </a:solidFill>
              <a:latin typeface="Consolas" panose="020B0609020204030204" pitchFamily="49" charset="0"/>
              <a:cs typeface="Consolas" panose="020B0609020204030204" pitchFamily="49" charset="0"/>
            </a:endParaRPr>
          </a:p>
        </p:txBody>
      </p:sp>
      <p:sp>
        <p:nvSpPr>
          <p:cNvPr id="11" name="Slide Number Placeholder 10"/>
          <p:cNvSpPr>
            <a:spLocks noGrp="1"/>
          </p:cNvSpPr>
          <p:nvPr>
            <p:ph type="sldNum" sz="quarter" idx="11"/>
          </p:nvPr>
        </p:nvSpPr>
        <p:spPr/>
        <p:txBody>
          <a:bodyPr/>
          <a:lstStyle/>
          <a:p>
            <a:fld id="{47547CF9-5B10-D24F-A8D7-45A9778164F7}" type="slidenum">
              <a:rPr lang="uk-UA" smtClean="0"/>
              <a:pPr/>
              <a:t>13</a:t>
            </a:fld>
            <a:endParaRPr lang="uk-UA"/>
          </a:p>
        </p:txBody>
      </p:sp>
      <p:sp>
        <p:nvSpPr>
          <p:cNvPr id="12" name="Rectangle 11">
            <a:extLst>
              <a:ext uri="{FF2B5EF4-FFF2-40B4-BE49-F238E27FC236}">
                <a16:creationId xmlns:a16="http://schemas.microsoft.com/office/drawing/2014/main" id="{DCF82828-DB70-446E-878D-1496FE419D5D}"/>
              </a:ext>
            </a:extLst>
          </p:cNvPr>
          <p:cNvSpPr/>
          <p:nvPr/>
        </p:nvSpPr>
        <p:spPr>
          <a:xfrm>
            <a:off x="7189557" y="461422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3" name="Rectangle 12">
            <a:extLst>
              <a:ext uri="{FF2B5EF4-FFF2-40B4-BE49-F238E27FC236}">
                <a16:creationId xmlns:a16="http://schemas.microsoft.com/office/drawing/2014/main" id="{ED71D521-D4EF-460C-ABB1-A705A1B91FA6}"/>
              </a:ext>
            </a:extLst>
          </p:cNvPr>
          <p:cNvSpPr/>
          <p:nvPr/>
        </p:nvSpPr>
        <p:spPr>
          <a:xfrm>
            <a:off x="5569585" y="4556293"/>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4" name="Picture 13">
            <a:extLst>
              <a:ext uri="{FF2B5EF4-FFF2-40B4-BE49-F238E27FC236}">
                <a16:creationId xmlns:a16="http://schemas.microsoft.com/office/drawing/2014/main" id="{FDC1D800-EC8A-4603-B9C6-E65E8C22FF7B}"/>
              </a:ext>
            </a:extLst>
          </p:cNvPr>
          <p:cNvPicPr>
            <a:picLocks noChangeAspect="1"/>
          </p:cNvPicPr>
          <p:nvPr/>
        </p:nvPicPr>
        <p:blipFill rotWithShape="1">
          <a:blip r:embed="rId5"/>
          <a:srcRect l="52861" t="61905" r="8694" b="23809"/>
          <a:stretch/>
        </p:blipFill>
        <p:spPr>
          <a:xfrm>
            <a:off x="8003222" y="4781550"/>
            <a:ext cx="683578" cy="256342"/>
          </a:xfrm>
          <a:prstGeom prst="rect">
            <a:avLst/>
          </a:prstGeom>
        </p:spPr>
      </p:pic>
      <p:pic>
        <p:nvPicPr>
          <p:cNvPr id="5" name="Picture 4">
            <a:extLst>
              <a:ext uri="{FF2B5EF4-FFF2-40B4-BE49-F238E27FC236}">
                <a16:creationId xmlns:a16="http://schemas.microsoft.com/office/drawing/2014/main" id="{EDF71D69-85B4-4864-9EF9-DFE71DBC90A3}"/>
              </a:ext>
            </a:extLst>
          </p:cNvPr>
          <p:cNvPicPr>
            <a:picLocks noChangeAspect="1"/>
          </p:cNvPicPr>
          <p:nvPr/>
        </p:nvPicPr>
        <p:blipFill>
          <a:blip r:embed="rId6"/>
          <a:stretch>
            <a:fillRect/>
          </a:stretch>
        </p:blipFill>
        <p:spPr>
          <a:xfrm>
            <a:off x="1295400" y="4233352"/>
            <a:ext cx="1686160" cy="676369"/>
          </a:xfrm>
          <a:prstGeom prst="rect">
            <a:avLst/>
          </a:prstGeom>
        </p:spPr>
      </p:pic>
    </p:spTree>
    <p:extLst>
      <p:ext uri="{BB962C8B-B14F-4D97-AF65-F5344CB8AC3E}">
        <p14:creationId xmlns:p14="http://schemas.microsoft.com/office/powerpoint/2010/main" val="2843111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Key features</a:t>
            </a:r>
          </a:p>
        </p:txBody>
      </p:sp>
      <p:sp>
        <p:nvSpPr>
          <p:cNvPr id="3" name="Content Placeholder 2"/>
          <p:cNvSpPr>
            <a:spLocks noGrp="1"/>
          </p:cNvSpPr>
          <p:nvPr>
            <p:ph idx="1"/>
          </p:nvPr>
        </p:nvSpPr>
        <p:spPr/>
        <p:txBody>
          <a:bodyPr/>
          <a:lstStyle/>
          <a:p>
            <a:r>
              <a:rPr lang="en-US" b="1" dirty="0"/>
              <a:t>Graphical customization</a:t>
            </a:r>
          </a:p>
          <a:p>
            <a:r>
              <a:rPr lang="en-US" b="1" dirty="0"/>
              <a:t>Multiple endpoints</a:t>
            </a:r>
          </a:p>
          <a:p>
            <a:r>
              <a:rPr lang="en-US" b="1" dirty="0"/>
              <a:t>Stratification</a:t>
            </a:r>
            <a:r>
              <a:rPr lang="en-US" dirty="0"/>
              <a:t> and filtering</a:t>
            </a:r>
          </a:p>
          <a:p>
            <a:r>
              <a:rPr lang="en-US" b="1" dirty="0"/>
              <a:t>VPC</a:t>
            </a:r>
          </a:p>
          <a:p>
            <a:r>
              <a:rPr lang="en-US" dirty="0"/>
              <a:t>Censoring</a:t>
            </a:r>
          </a:p>
          <a:p>
            <a:r>
              <a:rPr lang="en-US" dirty="0"/>
              <a:t>Shrinkage</a:t>
            </a:r>
          </a:p>
          <a:p>
            <a:r>
              <a:rPr lang="en-US" dirty="0"/>
              <a:t>Parameter table</a:t>
            </a:r>
          </a:p>
        </p:txBody>
      </p:sp>
      <p:sp>
        <p:nvSpPr>
          <p:cNvPr id="5" name="Slide Number Placeholder 4"/>
          <p:cNvSpPr>
            <a:spLocks noGrp="1"/>
          </p:cNvSpPr>
          <p:nvPr>
            <p:ph type="sldNum" sz="quarter" idx="11"/>
          </p:nvPr>
        </p:nvSpPr>
        <p:spPr/>
        <p:txBody>
          <a:bodyPr/>
          <a:lstStyle/>
          <a:p>
            <a:fld id="{47547CF9-5B10-D24F-A8D7-45A9778164F7}" type="slidenum">
              <a:rPr lang="uk-UA" smtClean="0"/>
              <a:pPr/>
              <a:t>14</a:t>
            </a:fld>
            <a:endParaRPr lang="uk-UA"/>
          </a:p>
        </p:txBody>
      </p:sp>
      <p:sp>
        <p:nvSpPr>
          <p:cNvPr id="6" name="Rectangle 5">
            <a:extLst>
              <a:ext uri="{FF2B5EF4-FFF2-40B4-BE49-F238E27FC236}">
                <a16:creationId xmlns:a16="http://schemas.microsoft.com/office/drawing/2014/main" id="{98E7F79E-0859-46F4-BD94-ABABD4DE5141}"/>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7" name="Rectangle 6">
            <a:extLst>
              <a:ext uri="{FF2B5EF4-FFF2-40B4-BE49-F238E27FC236}">
                <a16:creationId xmlns:a16="http://schemas.microsoft.com/office/drawing/2014/main" id="{7154439F-919E-45D7-9CA4-0635B533E46C}"/>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8" name="Picture 7">
            <a:extLst>
              <a:ext uri="{FF2B5EF4-FFF2-40B4-BE49-F238E27FC236}">
                <a16:creationId xmlns:a16="http://schemas.microsoft.com/office/drawing/2014/main" id="{DC9D1796-FDFF-4B0B-98DF-8418249CD2BB}"/>
              </a:ext>
            </a:extLst>
          </p:cNvPr>
          <p:cNvPicPr>
            <a:picLocks noChangeAspect="1"/>
          </p:cNvPicPr>
          <p:nvPr/>
        </p:nvPicPr>
        <p:blipFill rotWithShape="1">
          <a:blip r:embed="rId3"/>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25463931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7372350" cy="456634"/>
          </a:xfrm>
        </p:spPr>
        <p:txBody>
          <a:bodyPr>
            <a:normAutofit/>
          </a:bodyPr>
          <a:lstStyle/>
          <a:p>
            <a:r>
              <a:rPr lang="en-US" sz="2800"/>
              <a:t>Plots customization – on the fly</a:t>
            </a:r>
          </a:p>
        </p:txBody>
      </p:sp>
      <p:sp>
        <p:nvSpPr>
          <p:cNvPr id="7" name="Rectangle 6"/>
          <p:cNvSpPr/>
          <p:nvPr/>
        </p:nvSpPr>
        <p:spPr>
          <a:xfrm>
            <a:off x="4005618" y="1168866"/>
            <a:ext cx="5105400" cy="1200329"/>
          </a:xfrm>
          <a:prstGeom prst="rect">
            <a:avLst/>
          </a:prstGeom>
          <a:solidFill>
            <a:schemeClr val="bg1">
              <a:lumMod val="85000"/>
            </a:schemeClr>
          </a:solidFill>
        </p:spPr>
        <p:txBody>
          <a:bodyPr wrap="square" lIns="0" rIns="0">
            <a:spAutoFit/>
          </a:bodyPr>
          <a:lstStyle/>
          <a:p>
            <a:pPr marL="200025"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ctr %&gt;% </a:t>
            </a:r>
            <a:r>
              <a:rPr kumimoji="0" lang="en-US" sz="1200" b="1" i="0" u="none" strike="noStrike" kern="1200" cap="none" spc="0" normalizeH="0" baseline="0" noProof="0" err="1">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pmx_plot_npde_time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a:t>
            </a:r>
            <a:endPar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endParaRPr>
          </a:p>
          <a:p>
            <a:pPr marL="200025"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023761">
                    <a:lumMod val="75000"/>
                  </a:srgbClr>
                </a:solidFill>
                <a:latin typeface="Consolas" panose="020B0609020204030204" pitchFamily="49" charset="0"/>
                <a:cs typeface="Consolas" panose="020B0609020204030204" pitchFamily="49" charset="0"/>
              </a:rPr>
              <a:t>  	</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smooth</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list(</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color</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kumimoji="0" lang="en-US" sz="1200" b="0" i="0" u="none" strike="noStrike" kern="1200" cap="none" spc="0" normalizeH="0" baseline="0" noProof="0">
                <a:ln>
                  <a:noFill/>
                </a:ln>
                <a:solidFill>
                  <a:srgbClr val="4F9A05"/>
                </a:solidFill>
                <a:effectLst/>
                <a:uLnTx/>
                <a:uFillTx/>
                <a:latin typeface="Consolas" panose="020B0609020204030204" pitchFamily="49" charset="0"/>
                <a:ea typeface="+mn-ea"/>
                <a:cs typeface="Consolas" panose="020B0609020204030204" pitchFamily="49" charset="0"/>
              </a:rPr>
              <a:t>"blue"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a:t>
            </a:r>
          </a:p>
          <a:p>
            <a:pPr marL="336947"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	point</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list(</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shape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kumimoji="0" lang="en-US" sz="1200" b="0" i="0" u="none" strike="noStrike" kern="1200" cap="none" spc="0" normalizeH="0" baseline="0" noProof="0">
                <a:ln>
                  <a:noFill/>
                </a:ln>
                <a:solidFill>
                  <a:srgbClr val="4F9A05"/>
                </a:solidFill>
                <a:effectLst/>
                <a:uLnTx/>
                <a:uFillTx/>
                <a:latin typeface="Consolas" panose="020B0609020204030204" pitchFamily="49" charset="0"/>
                <a:ea typeface="+mn-ea"/>
                <a:cs typeface="Consolas" panose="020B0609020204030204" pitchFamily="49" charset="0"/>
              </a:rPr>
              <a:t>4</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a:t>
            </a:r>
          </a:p>
          <a:p>
            <a:pPr marL="336947"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	</a:t>
            </a:r>
            <a:r>
              <a:rPr kumimoji="0" lang="en-US" sz="1200" b="0" i="0" u="none" strike="noStrike" kern="1200" cap="none" spc="0" normalizeH="0" baseline="0" noProof="0" err="1">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is.draft</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lang="en-US" sz="1200">
                <a:solidFill>
                  <a:srgbClr val="4F9A05"/>
                </a:solidFill>
                <a:latin typeface="Consolas" panose="020B0609020204030204" pitchFamily="49" charset="0"/>
              </a:rPr>
              <a:t>FALSE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a:t>
            </a:r>
          </a:p>
          <a:p>
            <a:pPr marL="336947"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	labels</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list(</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x</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kumimoji="0" lang="en-US" sz="1200" b="0" i="0" u="none" strike="noStrike" kern="1200" cap="none" spc="0" normalizeH="0" baseline="0" noProof="0">
                <a:ln>
                  <a:noFill/>
                </a:ln>
                <a:solidFill>
                  <a:srgbClr val="4F9A05"/>
                </a:solidFill>
                <a:effectLst/>
                <a:uLnTx/>
                <a:uFillTx/>
                <a:latin typeface="Consolas" panose="020B0609020204030204" pitchFamily="49" charset="0"/>
                <a:ea typeface="+mn-ea"/>
                <a:cs typeface="Consolas" panose="020B0609020204030204" pitchFamily="49" charset="0"/>
              </a:rPr>
              <a:t>"TIME after first dose (days)"</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a:t>
            </a:r>
          </a:p>
          <a:p>
            <a:pPr marL="336947"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000000"/>
                </a:solidFill>
                <a:latin typeface="Consolas" panose="020B0609020204030204" pitchFamily="49" charset="0"/>
                <a:cs typeface="Consolas" panose="020B0609020204030204" pitchFamily="49" charset="0"/>
              </a:rPr>
              <a:t>	</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y</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kumimoji="0" lang="en-US" sz="1200" b="0" i="0" u="none" strike="noStrike" kern="1200" cap="none" spc="0" normalizeH="0" baseline="0" noProof="0">
                <a:ln>
                  <a:noFill/>
                </a:ln>
                <a:solidFill>
                  <a:srgbClr val="4F9A05"/>
                </a:solidFill>
                <a:effectLst/>
                <a:uLnTx/>
                <a:uFillTx/>
                <a:latin typeface="Consolas" panose="020B0609020204030204" pitchFamily="49" charset="0"/>
                <a:ea typeface="+mn-ea"/>
                <a:cs typeface="Consolas" panose="020B0609020204030204" pitchFamily="49" charset="0"/>
              </a:rPr>
              <a:t>"Normalized PDE"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a:t>
            </a:r>
          </a:p>
        </p:txBody>
      </p:sp>
      <p:pic>
        <p:nvPicPr>
          <p:cNvPr id="9" name="Picture 8">
            <a:extLst>
              <a:ext uri="{FF2B5EF4-FFF2-40B4-BE49-F238E27FC236}">
                <a16:creationId xmlns:a16="http://schemas.microsoft.com/office/drawing/2014/main" id="{7F4062D5-D8D1-1744-86E3-5938DC18280A}"/>
              </a:ext>
            </a:extLst>
          </p:cNvPr>
          <p:cNvPicPr>
            <a:picLocks noChangeAspect="1"/>
          </p:cNvPicPr>
          <p:nvPr/>
        </p:nvPicPr>
        <p:blipFill rotWithShape="1">
          <a:blip r:embed="rId3"/>
          <a:srcRect l="5220" t="4182" r="7404" b="4471"/>
          <a:stretch/>
        </p:blipFill>
        <p:spPr>
          <a:xfrm>
            <a:off x="701472" y="2503326"/>
            <a:ext cx="2830314" cy="2124858"/>
          </a:xfrm>
          <a:prstGeom prst="rect">
            <a:avLst/>
          </a:prstGeom>
        </p:spPr>
      </p:pic>
      <p:sp>
        <p:nvSpPr>
          <p:cNvPr id="5" name="Rectangle 4"/>
          <p:cNvSpPr/>
          <p:nvPr/>
        </p:nvSpPr>
        <p:spPr>
          <a:xfrm>
            <a:off x="457200" y="1180523"/>
            <a:ext cx="3276600" cy="1188672"/>
          </a:xfrm>
          <a:prstGeom prst="rect">
            <a:avLst/>
          </a:prstGeom>
          <a:solidFill>
            <a:schemeClr val="bg1">
              <a:lumMod val="85000"/>
            </a:schemeClr>
          </a:solidFill>
        </p:spPr>
        <p:txBody>
          <a:bodyPr wrap="none" lIns="0" rIns="0" anchor="t">
            <a:noAutofit/>
          </a:bodyPr>
          <a:lstStyle/>
          <a:p>
            <a:pPr marL="200025" lvl="0">
              <a:defRPr/>
            </a:pPr>
            <a:r>
              <a:rPr lang="en-US" sz="1200" b="1">
                <a:solidFill>
                  <a:srgbClr val="023761">
                    <a:lumMod val="75000"/>
                  </a:srgbClr>
                </a:solidFill>
                <a:latin typeface="Consolas" panose="020B0609020204030204" pitchFamily="49" charset="0"/>
                <a:cs typeface="Consolas" panose="020B0609020204030204" pitchFamily="49" charset="0"/>
              </a:rPr>
              <a:t>ctr %&gt;% </a:t>
            </a:r>
            <a:r>
              <a:rPr lang="en-US" sz="1200" b="1" err="1">
                <a:solidFill>
                  <a:srgbClr val="023761">
                    <a:lumMod val="75000"/>
                  </a:srgbClr>
                </a:solidFill>
                <a:latin typeface="Consolas" panose="020B0609020204030204" pitchFamily="49" charset="0"/>
                <a:cs typeface="Consolas" panose="020B0609020204030204" pitchFamily="49" charset="0"/>
              </a:rPr>
              <a:t>pmx_plot_npde_time</a:t>
            </a:r>
            <a:r>
              <a:rPr lang="en-US" sz="1200">
                <a:solidFill>
                  <a:srgbClr val="000000"/>
                </a:solidFill>
                <a:latin typeface="Consolas" panose="020B0609020204030204" pitchFamily="49" charset="0"/>
                <a:cs typeface="Consolas" panose="020B0609020204030204" pitchFamily="49" charset="0"/>
              </a:rPr>
              <a:t>()</a:t>
            </a:r>
            <a:endParaRPr lang="en-US" sz="1200">
              <a:solidFill>
                <a:srgbClr val="023761">
                  <a:lumMod val="75000"/>
                </a:srgbClr>
              </a:solidFill>
              <a:latin typeface="Consolas" panose="020B0609020204030204" pitchFamily="49" charset="0"/>
              <a:cs typeface="Consolas" panose="020B0609020204030204" pitchFamily="49" charset="0"/>
            </a:endParaRPr>
          </a:p>
        </p:txBody>
      </p:sp>
      <p:sp>
        <p:nvSpPr>
          <p:cNvPr id="6" name="TextBox 5"/>
          <p:cNvSpPr txBox="1"/>
          <p:nvPr/>
        </p:nvSpPr>
        <p:spPr>
          <a:xfrm>
            <a:off x="457200" y="800820"/>
            <a:ext cx="1659429" cy="369332"/>
          </a:xfrm>
          <a:prstGeom prst="rect">
            <a:avLst/>
          </a:prstGeom>
          <a:noFill/>
        </p:spPr>
        <p:txBody>
          <a:bodyPr wrap="none" rtlCol="0">
            <a:spAutoFit/>
          </a:bodyPr>
          <a:lstStyle/>
          <a:p>
            <a:r>
              <a:rPr lang="en-US"/>
              <a:t>Default setting</a:t>
            </a:r>
          </a:p>
        </p:txBody>
      </p:sp>
      <p:sp>
        <p:nvSpPr>
          <p:cNvPr id="11" name="TextBox 10"/>
          <p:cNvSpPr txBox="1"/>
          <p:nvPr/>
        </p:nvSpPr>
        <p:spPr>
          <a:xfrm>
            <a:off x="3886200" y="811191"/>
            <a:ext cx="4083169" cy="369332"/>
          </a:xfrm>
          <a:prstGeom prst="rect">
            <a:avLst/>
          </a:prstGeom>
          <a:noFill/>
        </p:spPr>
        <p:txBody>
          <a:bodyPr wrap="none" rtlCol="0">
            <a:spAutoFit/>
          </a:bodyPr>
          <a:lstStyle/>
          <a:p>
            <a:r>
              <a:rPr lang="en-US"/>
              <a:t>Updating labels and graphical settings</a:t>
            </a:r>
          </a:p>
        </p:txBody>
      </p:sp>
      <p:sp>
        <p:nvSpPr>
          <p:cNvPr id="13" name="Slide Number Placeholder 12"/>
          <p:cNvSpPr>
            <a:spLocks noGrp="1"/>
          </p:cNvSpPr>
          <p:nvPr>
            <p:ph type="sldNum" sz="quarter" idx="11"/>
          </p:nvPr>
        </p:nvSpPr>
        <p:spPr/>
        <p:txBody>
          <a:bodyPr/>
          <a:lstStyle/>
          <a:p>
            <a:fld id="{47547CF9-5B10-D24F-A8D7-45A9778164F7}" type="slidenum">
              <a:rPr lang="uk-UA" smtClean="0"/>
              <a:pPr/>
              <a:t>15</a:t>
            </a:fld>
            <a:endParaRPr lang="uk-UA"/>
          </a:p>
        </p:txBody>
      </p:sp>
      <p:pic>
        <p:nvPicPr>
          <p:cNvPr id="4" name="Picture 3">
            <a:extLst>
              <a:ext uri="{FF2B5EF4-FFF2-40B4-BE49-F238E27FC236}">
                <a16:creationId xmlns:a16="http://schemas.microsoft.com/office/drawing/2014/main" id="{6562CB21-F969-48D9-8431-1FD1FD3DD3F1}"/>
              </a:ext>
            </a:extLst>
          </p:cNvPr>
          <p:cNvPicPr>
            <a:picLocks noChangeAspect="1"/>
          </p:cNvPicPr>
          <p:nvPr/>
        </p:nvPicPr>
        <p:blipFill>
          <a:blip r:embed="rId4"/>
          <a:stretch>
            <a:fillRect/>
          </a:stretch>
        </p:blipFill>
        <p:spPr>
          <a:xfrm>
            <a:off x="4709512" y="2453104"/>
            <a:ext cx="3120038" cy="2175080"/>
          </a:xfrm>
          <a:prstGeom prst="rect">
            <a:avLst/>
          </a:prstGeom>
        </p:spPr>
      </p:pic>
      <p:sp>
        <p:nvSpPr>
          <p:cNvPr id="14" name="Rectangle 13">
            <a:extLst>
              <a:ext uri="{FF2B5EF4-FFF2-40B4-BE49-F238E27FC236}">
                <a16:creationId xmlns:a16="http://schemas.microsoft.com/office/drawing/2014/main" id="{975E9F5E-50C5-487C-B557-5C3AEEFF2799}"/>
              </a:ext>
            </a:extLst>
          </p:cNvPr>
          <p:cNvSpPr/>
          <p:nvPr/>
        </p:nvSpPr>
        <p:spPr>
          <a:xfrm>
            <a:off x="5562600" y="4556294"/>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5" name="Picture 14">
            <a:extLst>
              <a:ext uri="{FF2B5EF4-FFF2-40B4-BE49-F238E27FC236}">
                <a16:creationId xmlns:a16="http://schemas.microsoft.com/office/drawing/2014/main" id="{BFA66BD6-9888-4156-9A07-20CBAD095CD4}"/>
              </a:ext>
            </a:extLst>
          </p:cNvPr>
          <p:cNvPicPr>
            <a:picLocks noChangeAspect="1"/>
          </p:cNvPicPr>
          <p:nvPr/>
        </p:nvPicPr>
        <p:blipFill rotWithShape="1">
          <a:blip r:embed="rId5"/>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36910070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1"/>
            <a:ext cx="8229600" cy="628650"/>
          </a:xfrm>
        </p:spPr>
        <p:txBody>
          <a:bodyPr>
            <a:normAutofit/>
          </a:bodyPr>
          <a:lstStyle/>
          <a:p>
            <a:r>
              <a:rPr lang="en-US" sz="2800"/>
              <a:t>Multiple endpoint models</a:t>
            </a:r>
          </a:p>
        </p:txBody>
      </p:sp>
      <p:sp>
        <p:nvSpPr>
          <p:cNvPr id="3" name="Content Placeholder 2"/>
          <p:cNvSpPr>
            <a:spLocks noGrp="1"/>
          </p:cNvSpPr>
          <p:nvPr>
            <p:ph idx="1"/>
          </p:nvPr>
        </p:nvSpPr>
        <p:spPr>
          <a:xfrm>
            <a:off x="457200" y="1131570"/>
            <a:ext cx="8229600" cy="3394710"/>
          </a:xfrm>
        </p:spPr>
        <p:txBody>
          <a:bodyPr/>
          <a:lstStyle/>
          <a:p>
            <a:r>
              <a:rPr lang="en-US"/>
              <a:t>ggPMX produces </a:t>
            </a:r>
            <a:r>
              <a:rPr lang="en-US" b="1"/>
              <a:t>one diagnostics report per endpoint</a:t>
            </a:r>
            <a:endParaRPr lang="en-US"/>
          </a:p>
          <a:p>
            <a:r>
              <a:rPr lang="en-US"/>
              <a:t>The endpoint is defined within the controller:</a:t>
            </a:r>
          </a:p>
          <a:p>
            <a:pPr lvl="1"/>
            <a:r>
              <a:rPr lang="en-US"/>
              <a:t>to filter the observations dataset</a:t>
            </a:r>
          </a:p>
          <a:p>
            <a:pPr lvl="1"/>
            <a:r>
              <a:rPr lang="en-US"/>
              <a:t>to keep only the values corresponding to the endpoint of interest </a:t>
            </a:r>
          </a:p>
          <a:p>
            <a:pPr lvl="1"/>
            <a:endParaRPr lang="en-US"/>
          </a:p>
          <a:p>
            <a:pPr marL="228600" lvl="1" indent="0">
              <a:buNone/>
            </a:pPr>
            <a:endParaRPr lang="en-US"/>
          </a:p>
          <a:p>
            <a:r>
              <a:rPr lang="en-US"/>
              <a:t>One report per endpoint, e.g. one </a:t>
            </a:r>
            <a:r>
              <a:rPr lang="en-US" err="1"/>
              <a:t>pmx_report</a:t>
            </a:r>
            <a:r>
              <a:rPr lang="en-US"/>
              <a:t> per controller</a:t>
            </a:r>
          </a:p>
          <a:p>
            <a:pPr marL="0" indent="0">
              <a:buNone/>
            </a:pPr>
            <a:endParaRPr lang="en-US"/>
          </a:p>
        </p:txBody>
      </p:sp>
      <p:sp>
        <p:nvSpPr>
          <p:cNvPr id="7" name="Rectangle 6"/>
          <p:cNvSpPr/>
          <p:nvPr/>
        </p:nvSpPr>
        <p:spPr>
          <a:xfrm>
            <a:off x="457200" y="2444919"/>
            <a:ext cx="8534400" cy="507831"/>
          </a:xfrm>
          <a:prstGeom prst="rect">
            <a:avLst/>
          </a:prstGeom>
          <a:solidFill>
            <a:schemeClr val="bg1">
              <a:lumMod val="85000"/>
            </a:schemeClr>
          </a:solidFill>
        </p:spPr>
        <p:txBody>
          <a:bodyPr wrap="square">
            <a:spAutoFit/>
          </a:bodyPr>
          <a:lstStyle/>
          <a:p>
            <a:r>
              <a:rPr lang="en-US" sz="1350">
                <a:solidFill>
                  <a:schemeClr val="bg1">
                    <a:lumMod val="50000"/>
                  </a:schemeClr>
                </a:solidFill>
                <a:latin typeface="Consolas" panose="020B0609020204030204" pitchFamily="49" charset="0"/>
                <a:cs typeface="Consolas" panose="020B0609020204030204" pitchFamily="49" charset="0"/>
              </a:rPr>
              <a:t># Controller Creation for PD data (DVID==2)</a:t>
            </a:r>
            <a:endParaRPr lang="en-US" sz="1350">
              <a:solidFill>
                <a:srgbClr val="000000"/>
              </a:solidFill>
              <a:latin typeface="Consolas" panose="020B0609020204030204" pitchFamily="49" charset="0"/>
              <a:cs typeface="Consolas" panose="020B0609020204030204" pitchFamily="49" charset="0"/>
            </a:endParaRPr>
          </a:p>
          <a:p>
            <a:r>
              <a:rPr lang="en-US" sz="1350" err="1">
                <a:solidFill>
                  <a:srgbClr val="000000"/>
                </a:solidFill>
                <a:latin typeface="Consolas" panose="020B0609020204030204" pitchFamily="49" charset="0"/>
                <a:cs typeface="Consolas" panose="020B0609020204030204" pitchFamily="49" charset="0"/>
              </a:rPr>
              <a:t>ctrPD</a:t>
            </a:r>
            <a:r>
              <a:rPr lang="en-US" sz="1350">
                <a:solidFill>
                  <a:srgbClr val="000000"/>
                </a:solidFill>
                <a:latin typeface="Consolas" panose="020B0609020204030204" pitchFamily="49" charset="0"/>
                <a:cs typeface="Consolas" panose="020B0609020204030204" pitchFamily="49" charset="0"/>
              </a:rPr>
              <a:t> &lt;- </a:t>
            </a:r>
            <a:r>
              <a:rPr lang="en-US" sz="1350" b="1" err="1">
                <a:solidFill>
                  <a:schemeClr val="accent1"/>
                </a:solidFill>
                <a:latin typeface="Consolas" panose="020B0609020204030204" pitchFamily="49" charset="0"/>
                <a:cs typeface="Consolas" panose="020B0609020204030204" pitchFamily="49" charset="0"/>
              </a:rPr>
              <a:t>pmx_nm</a:t>
            </a:r>
            <a:r>
              <a:rPr lang="en-US" sz="1350">
                <a:solidFill>
                  <a:srgbClr val="000000"/>
                </a:solidFill>
                <a:latin typeface="Consolas" panose="020B0609020204030204" pitchFamily="49" charset="0"/>
                <a:cs typeface="Consolas" panose="020B0609020204030204" pitchFamily="49" charset="0"/>
              </a:rPr>
              <a:t>(</a:t>
            </a:r>
            <a:r>
              <a:rPr lang="en-US" sz="1350">
                <a:solidFill>
                  <a:srgbClr val="214A88"/>
                </a:solidFill>
                <a:latin typeface="Consolas" panose="020B0609020204030204" pitchFamily="49" charset="0"/>
                <a:cs typeface="Consolas" panose="020B0609020204030204" pitchFamily="49" charset="0"/>
              </a:rPr>
              <a:t>directory = </a:t>
            </a:r>
            <a:r>
              <a:rPr lang="en-US" sz="1350" err="1">
                <a:solidFill>
                  <a:srgbClr val="000000"/>
                </a:solidFill>
                <a:latin typeface="Consolas" panose="020B0609020204030204" pitchFamily="49" charset="0"/>
                <a:cs typeface="Consolas" panose="020B0609020204030204" pitchFamily="49" charset="0"/>
              </a:rPr>
              <a:t>work_dir</a:t>
            </a:r>
            <a:r>
              <a:rPr lang="en-US" sz="1350">
                <a:solidFill>
                  <a:srgbClr val="000000"/>
                </a:solidFill>
                <a:latin typeface="Consolas" panose="020B0609020204030204" pitchFamily="49" charset="0"/>
                <a:cs typeface="Consolas" panose="020B0609020204030204" pitchFamily="49" charset="0"/>
              </a:rPr>
              <a:t>,</a:t>
            </a:r>
            <a:r>
              <a:rPr lang="en-US" sz="1350">
                <a:solidFill>
                  <a:srgbClr val="214A88"/>
                </a:solidFill>
                <a:latin typeface="Consolas" panose="020B0609020204030204" pitchFamily="49" charset="0"/>
                <a:cs typeface="Consolas" panose="020B0609020204030204" pitchFamily="49" charset="0"/>
              </a:rPr>
              <a:t> dv</a:t>
            </a:r>
            <a:r>
              <a:rPr lang="en-US" sz="1350">
                <a:solidFill>
                  <a:srgbClr val="000000"/>
                </a:solidFill>
                <a:latin typeface="Consolas" panose="020B0609020204030204" pitchFamily="49" charset="0"/>
                <a:cs typeface="Consolas" panose="020B0609020204030204" pitchFamily="49" charset="0"/>
              </a:rPr>
              <a:t> = </a:t>
            </a:r>
            <a:r>
              <a:rPr lang="en-US" sz="1350">
                <a:solidFill>
                  <a:srgbClr val="4F9A05"/>
                </a:solidFill>
                <a:latin typeface="Consolas" panose="020B0609020204030204" pitchFamily="49" charset="0"/>
                <a:cs typeface="Consolas" panose="020B0609020204030204" pitchFamily="49" charset="0"/>
              </a:rPr>
              <a:t>"DVID"</a:t>
            </a:r>
            <a:r>
              <a:rPr lang="en-US" sz="1350">
                <a:solidFill>
                  <a:srgbClr val="000000"/>
                </a:solidFill>
                <a:latin typeface="Consolas" panose="020B0609020204030204" pitchFamily="49" charset="0"/>
                <a:cs typeface="Consolas" panose="020B0609020204030204" pitchFamily="49" charset="0"/>
              </a:rPr>
              <a:t>, </a:t>
            </a:r>
            <a:r>
              <a:rPr lang="en-US" sz="1350">
                <a:solidFill>
                  <a:srgbClr val="214A88"/>
                </a:solidFill>
                <a:latin typeface="Consolas" panose="020B0609020204030204" pitchFamily="49" charset="0"/>
                <a:cs typeface="Consolas" panose="020B0609020204030204" pitchFamily="49" charset="0"/>
              </a:rPr>
              <a:t>endpoint</a:t>
            </a:r>
            <a:r>
              <a:rPr lang="en-US" sz="1350">
                <a:solidFill>
                  <a:srgbClr val="000000"/>
                </a:solidFill>
                <a:latin typeface="Consolas" panose="020B0609020204030204" pitchFamily="49" charset="0"/>
                <a:cs typeface="Consolas" panose="020B0609020204030204" pitchFamily="49" charset="0"/>
              </a:rPr>
              <a:t> = 2)</a:t>
            </a:r>
          </a:p>
        </p:txBody>
      </p:sp>
      <p:sp>
        <p:nvSpPr>
          <p:cNvPr id="8" name="Rectangle 7"/>
          <p:cNvSpPr/>
          <p:nvPr/>
        </p:nvSpPr>
        <p:spPr>
          <a:xfrm>
            <a:off x="457200" y="3409950"/>
            <a:ext cx="8534400" cy="111633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dirty="0" err="1">
                <a:solidFill>
                  <a:schemeClr val="tx1"/>
                </a:solidFill>
                <a:latin typeface="Consolas" panose="020B0609020204030204" pitchFamily="49" charset="0"/>
                <a:cs typeface="Consolas" panose="020B0609020204030204" pitchFamily="49" charset="0"/>
              </a:rPr>
              <a:t>ctrPD</a:t>
            </a:r>
            <a:r>
              <a:rPr lang="en-US" sz="1350" dirty="0">
                <a:solidFill>
                  <a:schemeClr val="tx1"/>
                </a:solidFill>
                <a:latin typeface="Consolas" panose="020B0609020204030204" pitchFamily="49" charset="0"/>
                <a:cs typeface="Consolas" panose="020B0609020204030204" pitchFamily="49" charset="0"/>
              </a:rPr>
              <a:t> %&gt;% </a:t>
            </a:r>
            <a:r>
              <a:rPr lang="en-US" sz="1350" b="1" dirty="0" err="1">
                <a:solidFill>
                  <a:schemeClr val="accent1"/>
                </a:solidFill>
                <a:latin typeface="Consolas" panose="020B0609020204030204" pitchFamily="49" charset="0"/>
                <a:cs typeface="Consolas" panose="020B0609020204030204" pitchFamily="49" charset="0"/>
              </a:rPr>
              <a:t>pmx_report</a:t>
            </a:r>
            <a:r>
              <a:rPr lang="en-US" sz="1350" dirty="0">
                <a:solidFill>
                  <a:schemeClr val="tx1"/>
                </a:solidFill>
                <a:latin typeface="Consolas" panose="020B0609020204030204" pitchFamily="49" charset="0"/>
                <a:cs typeface="Consolas" panose="020B0609020204030204" pitchFamily="49" charset="0"/>
              </a:rPr>
              <a:t>(	</a:t>
            </a:r>
            <a:r>
              <a:rPr lang="en-US" sz="1350" dirty="0">
                <a:solidFill>
                  <a:srgbClr val="214A88"/>
                </a:solidFill>
                <a:latin typeface="Consolas" panose="020B0609020204030204" pitchFamily="49" charset="0"/>
                <a:cs typeface="Consolas" panose="020B0609020204030204" pitchFamily="49" charset="0"/>
              </a:rPr>
              <a:t>name     = </a:t>
            </a:r>
            <a:r>
              <a:rPr lang="en-US" sz="1350" dirty="0">
                <a:solidFill>
                  <a:srgbClr val="4F9A05"/>
                </a:solidFill>
                <a:latin typeface="Consolas" panose="020B0609020204030204" pitchFamily="49" charset="0"/>
                <a:cs typeface="Consolas" panose="020B0609020204030204" pitchFamily="49" charset="0"/>
              </a:rPr>
              <a:t>"</a:t>
            </a:r>
            <a:r>
              <a:rPr lang="en-US" sz="1350" dirty="0" err="1">
                <a:solidFill>
                  <a:srgbClr val="4F9A05"/>
                </a:solidFill>
                <a:latin typeface="Consolas" panose="020B0609020204030204" pitchFamily="49" charset="0"/>
                <a:cs typeface="Consolas" panose="020B0609020204030204" pitchFamily="49" charset="0"/>
              </a:rPr>
              <a:t>Report_ggPMX_PD</a:t>
            </a:r>
            <a:r>
              <a:rPr lang="en-US" sz="1350" dirty="0">
                <a:solidFill>
                  <a:srgbClr val="4F9A05"/>
                </a:solidFill>
                <a:latin typeface="Consolas" panose="020B0609020204030204" pitchFamily="49" charset="0"/>
                <a:cs typeface="Consolas" panose="020B0609020204030204" pitchFamily="49" charset="0"/>
              </a:rPr>
              <a:t>"</a:t>
            </a:r>
            <a:r>
              <a:rPr lang="en-US" sz="1350" dirty="0">
                <a:solidFill>
                  <a:schemeClr val="tx1"/>
                </a:solidFill>
                <a:latin typeface="Consolas" panose="020B0609020204030204" pitchFamily="49" charset="0"/>
                <a:cs typeface="Consolas" panose="020B0609020204030204" pitchFamily="49" charset="0"/>
              </a:rPr>
              <a:t>,</a:t>
            </a:r>
            <a:r>
              <a:rPr lang="en-US" sz="1350" dirty="0">
                <a:solidFill>
                  <a:schemeClr val="bg1">
                    <a:lumMod val="50000"/>
                  </a:schemeClr>
                </a:solidFill>
                <a:latin typeface="Consolas" panose="020B0609020204030204" pitchFamily="49" charset="0"/>
                <a:cs typeface="Consolas" panose="020B0609020204030204" pitchFamily="49" charset="0"/>
              </a:rPr>
              <a:t># Report Filename</a:t>
            </a:r>
            <a:endParaRPr lang="en-US" sz="1350" dirty="0">
              <a:solidFill>
                <a:schemeClr val="tx1"/>
              </a:solidFill>
              <a:latin typeface="Consolas" panose="020B0609020204030204" pitchFamily="49" charset="0"/>
              <a:cs typeface="Consolas" panose="020B0609020204030204" pitchFamily="49" charset="0"/>
            </a:endParaRPr>
          </a:p>
          <a:p>
            <a:r>
              <a:rPr lang="en-US" sz="1350" dirty="0">
                <a:solidFill>
                  <a:srgbClr val="214A88"/>
                </a:solidFill>
                <a:latin typeface="Consolas" panose="020B0609020204030204" pitchFamily="49" charset="0"/>
                <a:cs typeface="Consolas" panose="020B0609020204030204" pitchFamily="49" charset="0"/>
              </a:rPr>
              <a:t>		 	</a:t>
            </a:r>
            <a:r>
              <a:rPr lang="en-US" sz="1350" dirty="0" err="1">
                <a:solidFill>
                  <a:srgbClr val="214A88"/>
                </a:solidFill>
                <a:latin typeface="Consolas" panose="020B0609020204030204" pitchFamily="49" charset="0"/>
                <a:cs typeface="Consolas" panose="020B0609020204030204" pitchFamily="49" charset="0"/>
              </a:rPr>
              <a:t>save_dir</a:t>
            </a:r>
            <a:r>
              <a:rPr lang="en-US" sz="1350" dirty="0">
                <a:solidFill>
                  <a:srgbClr val="214A88"/>
                </a:solidFill>
                <a:latin typeface="Consolas" panose="020B0609020204030204" pitchFamily="49" charset="0"/>
                <a:cs typeface="Consolas" panose="020B0609020204030204" pitchFamily="49" charset="0"/>
              </a:rPr>
              <a:t> = </a:t>
            </a:r>
            <a:r>
              <a:rPr lang="en-US" sz="1350" dirty="0">
                <a:solidFill>
                  <a:srgbClr val="4F9A05"/>
                </a:solidFill>
                <a:latin typeface="Consolas" panose="020B0609020204030204" pitchFamily="49" charset="0"/>
                <a:cs typeface="Consolas" panose="020B0609020204030204" pitchFamily="49" charset="0"/>
              </a:rPr>
              <a:t>"</a:t>
            </a:r>
            <a:r>
              <a:rPr lang="en-US" sz="1350" dirty="0" err="1">
                <a:solidFill>
                  <a:srgbClr val="4F9A05"/>
                </a:solidFill>
                <a:latin typeface="Consolas" panose="020B0609020204030204" pitchFamily="49" charset="0"/>
                <a:cs typeface="Consolas" panose="020B0609020204030204" pitchFamily="49" charset="0"/>
              </a:rPr>
              <a:t>work_dir</a:t>
            </a:r>
            <a:r>
              <a:rPr lang="en-US" sz="1350" dirty="0">
                <a:solidFill>
                  <a:srgbClr val="4F9A05"/>
                </a:solidFill>
                <a:latin typeface="Consolas" panose="020B0609020204030204" pitchFamily="49" charset="0"/>
                <a:cs typeface="Consolas" panose="020B0609020204030204" pitchFamily="49" charset="0"/>
              </a:rPr>
              <a:t>"</a:t>
            </a:r>
            <a:r>
              <a:rPr lang="en-US" sz="1350" dirty="0">
                <a:solidFill>
                  <a:srgbClr val="000000"/>
                </a:solidFill>
                <a:latin typeface="Consolas" panose="020B0609020204030204" pitchFamily="49" charset="0"/>
                <a:cs typeface="Consolas" panose="020B0609020204030204" pitchFamily="49" charset="0"/>
              </a:rPr>
              <a:t>,     	</a:t>
            </a:r>
            <a:r>
              <a:rPr lang="en-US" sz="1350" dirty="0">
                <a:solidFill>
                  <a:schemeClr val="bg1">
                    <a:lumMod val="50000"/>
                  </a:schemeClr>
                </a:solidFill>
                <a:latin typeface="Consolas" panose="020B0609020204030204" pitchFamily="49" charset="0"/>
                <a:cs typeface="Consolas" panose="020B0609020204030204" pitchFamily="49" charset="0"/>
              </a:rPr>
              <a:t># Directory Path to Report</a:t>
            </a:r>
            <a:endParaRPr lang="en-US" sz="1350" dirty="0">
              <a:solidFill>
                <a:srgbClr val="000000"/>
              </a:solidFill>
              <a:latin typeface="Consolas" panose="020B0609020204030204" pitchFamily="49" charset="0"/>
              <a:cs typeface="Consolas" panose="020B0609020204030204" pitchFamily="49" charset="0"/>
            </a:endParaRPr>
          </a:p>
          <a:p>
            <a:r>
              <a:rPr lang="en-US" sz="1350" dirty="0">
                <a:solidFill>
                  <a:srgbClr val="214A88"/>
                </a:solidFill>
                <a:latin typeface="Consolas" panose="020B0609020204030204" pitchFamily="49" charset="0"/>
                <a:cs typeface="Consolas" panose="020B0609020204030204" pitchFamily="49" charset="0"/>
              </a:rPr>
              <a:t>		 	format   = </a:t>
            </a:r>
            <a:r>
              <a:rPr lang="en-US" sz="1350" dirty="0">
                <a:solidFill>
                  <a:srgbClr val="4F9A05"/>
                </a:solidFill>
                <a:latin typeface="Consolas" panose="020B0609020204030204" pitchFamily="49" charset="0"/>
                <a:cs typeface="Consolas" panose="020B0609020204030204" pitchFamily="49" charset="0"/>
              </a:rPr>
              <a:t>"report"</a:t>
            </a:r>
            <a:r>
              <a:rPr lang="en-US" sz="1350" dirty="0">
                <a:solidFill>
                  <a:srgbClr val="000000"/>
                </a:solidFill>
                <a:latin typeface="Consolas" panose="020B0609020204030204" pitchFamily="49" charset="0"/>
                <a:cs typeface="Consolas" panose="020B0609020204030204" pitchFamily="49" charset="0"/>
              </a:rPr>
              <a:t>, 	</a:t>
            </a:r>
            <a:r>
              <a:rPr lang="en-US" sz="1350" dirty="0">
                <a:solidFill>
                  <a:schemeClr val="bg1">
                    <a:lumMod val="50000"/>
                  </a:schemeClr>
                </a:solidFill>
                <a:latin typeface="Consolas" panose="020B0609020204030204" pitchFamily="49" charset="0"/>
                <a:cs typeface="Consolas" panose="020B0609020204030204" pitchFamily="49" charset="0"/>
              </a:rPr>
              <a:t># Report Setting</a:t>
            </a:r>
            <a:endParaRPr lang="en-US" sz="1350" dirty="0">
              <a:solidFill>
                <a:srgbClr val="000000"/>
              </a:solidFill>
              <a:latin typeface="Consolas" panose="020B0609020204030204" pitchFamily="49" charset="0"/>
              <a:cs typeface="Consolas" panose="020B0609020204030204" pitchFamily="49" charset="0"/>
            </a:endParaRPr>
          </a:p>
          <a:p>
            <a:r>
              <a:rPr lang="en-US" sz="1350" dirty="0">
                <a:solidFill>
                  <a:schemeClr val="tx1"/>
                </a:solidFill>
                <a:latin typeface="Consolas" panose="020B0609020204030204" pitchFamily="49" charset="0"/>
                <a:cs typeface="Consolas" panose="020B0609020204030204" pitchFamily="49" charset="0"/>
              </a:rPr>
              <a:t>		 	</a:t>
            </a:r>
            <a:r>
              <a:rPr lang="en-US" sz="1350" dirty="0">
                <a:solidFill>
                  <a:srgbClr val="214A88"/>
                </a:solidFill>
                <a:latin typeface="Consolas" panose="020B0609020204030204" pitchFamily="49" charset="0"/>
                <a:cs typeface="Consolas" panose="020B0609020204030204" pitchFamily="49" charset="0"/>
              </a:rPr>
              <a:t>extension= </a:t>
            </a:r>
            <a:r>
              <a:rPr lang="en-US" sz="1350" dirty="0">
                <a:solidFill>
                  <a:srgbClr val="4F9A05"/>
                </a:solidFill>
                <a:latin typeface="Consolas" panose="020B0609020204030204" pitchFamily="49" charset="0"/>
                <a:cs typeface="Consolas" panose="020B0609020204030204" pitchFamily="49" charset="0"/>
              </a:rPr>
              <a:t>"word"</a:t>
            </a:r>
            <a:r>
              <a:rPr lang="en-US" sz="1350" dirty="0">
                <a:solidFill>
                  <a:schemeClr val="tx1"/>
                </a:solidFill>
                <a:latin typeface="Consolas" panose="020B0609020204030204" pitchFamily="49" charset="0"/>
                <a:cs typeface="Consolas" panose="020B0609020204030204" pitchFamily="49" charset="0"/>
              </a:rPr>
              <a:t>)           </a:t>
            </a:r>
            <a:r>
              <a:rPr lang="en-US" sz="1350" dirty="0">
                <a:solidFill>
                  <a:schemeClr val="bg1">
                    <a:lumMod val="50000"/>
                  </a:schemeClr>
                </a:solidFill>
                <a:latin typeface="Consolas" panose="020B0609020204030204" pitchFamily="49" charset="0"/>
                <a:cs typeface="Consolas" panose="020B0609020204030204" pitchFamily="49" charset="0"/>
              </a:rPr>
              <a:t># Report Format</a:t>
            </a:r>
            <a:endParaRPr lang="en-US" sz="1350" dirty="0">
              <a:solidFill>
                <a:srgbClr val="000000"/>
              </a:solidFill>
              <a:latin typeface="Consolas" panose="020B0609020204030204" pitchFamily="49" charset="0"/>
              <a:cs typeface="Consolas" panose="020B0609020204030204" pitchFamily="49" charset="0"/>
            </a:endParaRPr>
          </a:p>
          <a:p>
            <a:endParaRPr lang="en-US" sz="1350" dirty="0">
              <a:solidFill>
                <a:schemeClr val="tx1"/>
              </a:solidFill>
              <a:latin typeface="Consolas" panose="020B0609020204030204" pitchFamily="49" charset="0"/>
              <a:cs typeface="Consolas" panose="020B0609020204030204" pitchFamily="49" charset="0"/>
            </a:endParaRPr>
          </a:p>
        </p:txBody>
      </p:sp>
      <p:sp>
        <p:nvSpPr>
          <p:cNvPr id="9" name="Slide Number Placeholder 8"/>
          <p:cNvSpPr>
            <a:spLocks noGrp="1"/>
          </p:cNvSpPr>
          <p:nvPr>
            <p:ph type="sldNum" sz="quarter" idx="11"/>
          </p:nvPr>
        </p:nvSpPr>
        <p:spPr/>
        <p:txBody>
          <a:bodyPr/>
          <a:lstStyle/>
          <a:p>
            <a:fld id="{47547CF9-5B10-D24F-A8D7-45A9778164F7}" type="slidenum">
              <a:rPr lang="uk-UA" smtClean="0"/>
              <a:pPr/>
              <a:t>16</a:t>
            </a:fld>
            <a:endParaRPr lang="uk-UA"/>
          </a:p>
        </p:txBody>
      </p:sp>
      <p:sp>
        <p:nvSpPr>
          <p:cNvPr id="10" name="Rectangle 9">
            <a:extLst>
              <a:ext uri="{FF2B5EF4-FFF2-40B4-BE49-F238E27FC236}">
                <a16:creationId xmlns:a16="http://schemas.microsoft.com/office/drawing/2014/main" id="{16C66867-6AF8-415F-BDB5-0F0AC6226434}"/>
              </a:ext>
            </a:extLst>
          </p:cNvPr>
          <p:cNvSpPr/>
          <p:nvPr/>
        </p:nvSpPr>
        <p:spPr>
          <a:xfrm>
            <a:off x="7182577" y="4526280"/>
            <a:ext cx="1745024" cy="457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1" name="Rectangle 10">
            <a:extLst>
              <a:ext uri="{FF2B5EF4-FFF2-40B4-BE49-F238E27FC236}">
                <a16:creationId xmlns:a16="http://schemas.microsoft.com/office/drawing/2014/main" id="{751BCCB4-CFFE-4716-AD12-1DC164464C4B}"/>
              </a:ext>
            </a:extLst>
          </p:cNvPr>
          <p:cNvSpPr/>
          <p:nvPr/>
        </p:nvSpPr>
        <p:spPr>
          <a:xfrm>
            <a:off x="5550095" y="4545161"/>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2" name="Picture 11">
            <a:extLst>
              <a:ext uri="{FF2B5EF4-FFF2-40B4-BE49-F238E27FC236}">
                <a16:creationId xmlns:a16="http://schemas.microsoft.com/office/drawing/2014/main" id="{2EEDF03F-C1FF-482E-9FD5-5930650081A1}"/>
              </a:ext>
            </a:extLst>
          </p:cNvPr>
          <p:cNvPicPr>
            <a:picLocks noChangeAspect="1"/>
          </p:cNvPicPr>
          <p:nvPr/>
        </p:nvPicPr>
        <p:blipFill rotWithShape="1">
          <a:blip r:embed="rId3"/>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2362353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1"/>
            <a:ext cx="8229600" cy="552450"/>
          </a:xfrm>
        </p:spPr>
        <p:txBody>
          <a:bodyPr>
            <a:normAutofit/>
          </a:bodyPr>
          <a:lstStyle/>
          <a:p>
            <a:r>
              <a:rPr lang="en-US" sz="2800" dirty="0"/>
              <a:t>VPC – Controller creation</a:t>
            </a:r>
          </a:p>
        </p:txBody>
      </p:sp>
      <p:sp>
        <p:nvSpPr>
          <p:cNvPr id="3" name="Content Placeholder 2"/>
          <p:cNvSpPr>
            <a:spLocks noGrp="1"/>
          </p:cNvSpPr>
          <p:nvPr>
            <p:ph idx="1"/>
          </p:nvPr>
        </p:nvSpPr>
        <p:spPr>
          <a:xfrm>
            <a:off x="510190" y="1047750"/>
            <a:ext cx="8391695" cy="2737756"/>
          </a:xfrm>
        </p:spPr>
        <p:txBody>
          <a:bodyPr>
            <a:normAutofit/>
          </a:bodyPr>
          <a:lstStyle/>
          <a:p>
            <a:r>
              <a:rPr lang="en-US" sz="1600" dirty="0"/>
              <a:t>User needs to provide a simulation dataset at the controller creation</a:t>
            </a:r>
          </a:p>
          <a:p>
            <a:r>
              <a:rPr lang="en-US" sz="1600" dirty="0"/>
              <a:t>Use your preferred simulation software/package to create the simulation dataset containing (at least) the following columns:</a:t>
            </a:r>
          </a:p>
          <a:p>
            <a:pPr lvl="1"/>
            <a:r>
              <a:rPr lang="en-US" sz="1400" dirty="0"/>
              <a:t>ID: individual identifiers</a:t>
            </a:r>
          </a:p>
          <a:p>
            <a:pPr lvl="1"/>
            <a:r>
              <a:rPr lang="en-US" sz="1400" dirty="0"/>
              <a:t>REP: simulation replicate number</a:t>
            </a:r>
          </a:p>
          <a:p>
            <a:pPr lvl="1"/>
            <a:r>
              <a:rPr lang="en-US" sz="1400" dirty="0"/>
              <a:t>TIME: time</a:t>
            </a:r>
          </a:p>
          <a:p>
            <a:pPr lvl="1"/>
            <a:r>
              <a:rPr lang="en-US" sz="1400" dirty="0"/>
              <a:t>DV: dependent variable</a:t>
            </a:r>
            <a:endParaRPr lang="en-US" sz="1600" dirty="0"/>
          </a:p>
          <a:p>
            <a:r>
              <a:rPr lang="en-US" sz="1600" dirty="0"/>
              <a:t>Create a “simulation object” using </a:t>
            </a:r>
            <a:r>
              <a:rPr lang="en-US" sz="1600" b="1" dirty="0" err="1"/>
              <a:t>pmx_sim</a:t>
            </a:r>
            <a:r>
              <a:rPr lang="en-US" sz="1600" b="1" dirty="0"/>
              <a:t>() </a:t>
            </a:r>
            <a:r>
              <a:rPr lang="en-US" sz="1600" dirty="0"/>
              <a:t>and pass it as an argument of the controller function</a:t>
            </a:r>
          </a:p>
        </p:txBody>
      </p:sp>
      <p:sp>
        <p:nvSpPr>
          <p:cNvPr id="5" name="Slide Number Placeholder 4"/>
          <p:cNvSpPr>
            <a:spLocks noGrp="1"/>
          </p:cNvSpPr>
          <p:nvPr>
            <p:ph type="sldNum" sz="quarter" idx="11"/>
          </p:nvPr>
        </p:nvSpPr>
        <p:spPr/>
        <p:txBody>
          <a:bodyPr/>
          <a:lstStyle/>
          <a:p>
            <a:fld id="{47547CF9-5B10-D24F-A8D7-45A9778164F7}" type="slidenum">
              <a:rPr lang="uk-UA" smtClean="0"/>
              <a:pPr/>
              <a:t>17</a:t>
            </a:fld>
            <a:endParaRPr lang="uk-UA" dirty="0"/>
          </a:p>
        </p:txBody>
      </p:sp>
      <p:sp>
        <p:nvSpPr>
          <p:cNvPr id="6" name="Rectangle 5"/>
          <p:cNvSpPr/>
          <p:nvPr/>
        </p:nvSpPr>
        <p:spPr>
          <a:xfrm>
            <a:off x="510190" y="3899669"/>
            <a:ext cx="8248305" cy="577081"/>
          </a:xfrm>
          <a:prstGeom prst="rect">
            <a:avLst/>
          </a:prstGeom>
          <a:solidFill>
            <a:schemeClr val="accent4">
              <a:lumMod val="20000"/>
              <a:lumOff val="80000"/>
            </a:schemeClr>
          </a:solidFill>
        </p:spPr>
        <p:txBody>
          <a:bodyPr wrap="square">
            <a:spAutoFit/>
          </a:bodyPr>
          <a:lstStyle/>
          <a:p>
            <a:r>
              <a:rPr lang="en-US" sz="1050" dirty="0">
                <a:solidFill>
                  <a:schemeClr val="bg1">
                    <a:lumMod val="50000"/>
                  </a:schemeClr>
                </a:solidFill>
                <a:latin typeface="Consolas" panose="020B0609020204030204" pitchFamily="49" charset="0"/>
                <a:cs typeface="Consolas" panose="020B0609020204030204" pitchFamily="49" charset="0"/>
              </a:rPr>
              <a:t># Enable VPC functionality for a </a:t>
            </a:r>
            <a:r>
              <a:rPr lang="en-US" sz="1050" dirty="0" err="1">
                <a:solidFill>
                  <a:schemeClr val="bg1">
                    <a:lumMod val="50000"/>
                  </a:schemeClr>
                </a:solidFill>
                <a:latin typeface="Consolas" panose="020B0609020204030204" pitchFamily="49" charset="0"/>
                <a:cs typeface="Consolas" panose="020B0609020204030204" pitchFamily="49" charset="0"/>
              </a:rPr>
              <a:t>Monolix</a:t>
            </a:r>
            <a:r>
              <a:rPr lang="en-US" sz="1050" dirty="0">
                <a:solidFill>
                  <a:schemeClr val="bg1">
                    <a:lumMod val="50000"/>
                  </a:schemeClr>
                </a:solidFill>
                <a:latin typeface="Consolas" panose="020B0609020204030204" pitchFamily="49" charset="0"/>
                <a:cs typeface="Consolas" panose="020B0609020204030204" pitchFamily="49" charset="0"/>
              </a:rPr>
              <a:t> controller</a:t>
            </a:r>
          </a:p>
          <a:p>
            <a:r>
              <a:rPr lang="en-US" sz="1050" dirty="0">
                <a:solidFill>
                  <a:srgbClr val="000000"/>
                </a:solidFill>
                <a:latin typeface="Consolas" panose="020B0609020204030204" pitchFamily="49" charset="0"/>
                <a:cs typeface="Consolas" panose="020B0609020204030204" pitchFamily="49" charset="0"/>
              </a:rPr>
              <a:t>ctr &lt;- </a:t>
            </a:r>
            <a:r>
              <a:rPr lang="en-US" sz="1050" b="1" dirty="0" err="1">
                <a:solidFill>
                  <a:srgbClr val="214A88"/>
                </a:solidFill>
                <a:latin typeface="Consolas" panose="020B0609020204030204" pitchFamily="49" charset="0"/>
                <a:cs typeface="Consolas" panose="020B0609020204030204" pitchFamily="49" charset="0"/>
              </a:rPr>
              <a:t>pmx_mlxtran</a:t>
            </a:r>
            <a:r>
              <a:rPr lang="en-US" sz="1050" dirty="0">
                <a:solidFill>
                  <a:srgbClr val="000000"/>
                </a:solidFill>
                <a:latin typeface="Consolas" panose="020B0609020204030204" pitchFamily="49" charset="0"/>
                <a:cs typeface="Consolas" panose="020B0609020204030204" pitchFamily="49" charset="0"/>
              </a:rPr>
              <a:t>(</a:t>
            </a:r>
            <a:r>
              <a:rPr lang="en-US" sz="1050" dirty="0" err="1">
                <a:solidFill>
                  <a:srgbClr val="214A88"/>
                </a:solidFill>
                <a:latin typeface="Consolas" panose="020B0609020204030204" pitchFamily="49" charset="0"/>
                <a:cs typeface="Consolas" panose="020B0609020204030204" pitchFamily="49" charset="0"/>
              </a:rPr>
              <a:t>file_name</a:t>
            </a:r>
            <a:r>
              <a:rPr lang="en-US" sz="1050" dirty="0">
                <a:solidFill>
                  <a:srgbClr val="214A88"/>
                </a:solidFill>
                <a:latin typeface="Consolas" panose="020B0609020204030204" pitchFamily="49" charset="0"/>
                <a:cs typeface="Consolas" panose="020B0609020204030204" pitchFamily="49" charset="0"/>
              </a:rPr>
              <a:t> = </a:t>
            </a:r>
            <a:r>
              <a:rPr lang="en-US" sz="1050" dirty="0" err="1">
                <a:solidFill>
                  <a:srgbClr val="000000"/>
                </a:solidFill>
                <a:latin typeface="Consolas" panose="020B0609020204030204" pitchFamily="49" charset="0"/>
                <a:cs typeface="Consolas" panose="020B0609020204030204" pitchFamily="49" charset="0"/>
              </a:rPr>
              <a:t>mlxtran_path</a:t>
            </a:r>
            <a:r>
              <a:rPr lang="en-US" sz="1050" dirty="0">
                <a:solidFill>
                  <a:srgbClr val="000000"/>
                </a:solidFill>
                <a:latin typeface="Consolas" panose="020B0609020204030204" pitchFamily="49" charset="0"/>
                <a:cs typeface="Consolas" panose="020B0609020204030204" pitchFamily="49" charset="0"/>
              </a:rPr>
              <a:t>,</a:t>
            </a:r>
          </a:p>
          <a:p>
            <a:r>
              <a:rPr lang="en-US" sz="1050" dirty="0">
                <a:solidFill>
                  <a:srgbClr val="214A88"/>
                </a:solidFill>
                <a:latin typeface="Consolas" panose="020B0609020204030204" pitchFamily="49" charset="0"/>
                <a:cs typeface="Consolas" panose="020B0609020204030204" pitchFamily="49" charset="0"/>
              </a:rPr>
              <a:t>	      sim = </a:t>
            </a:r>
            <a:r>
              <a:rPr lang="en-US" sz="1050" b="1" dirty="0" err="1">
                <a:solidFill>
                  <a:srgbClr val="214A88"/>
                </a:solidFill>
                <a:latin typeface="Consolas" panose="020B0609020204030204" pitchFamily="49" charset="0"/>
                <a:cs typeface="Consolas" panose="020B0609020204030204" pitchFamily="49" charset="0"/>
              </a:rPr>
              <a:t>pmx_sim</a:t>
            </a:r>
            <a:r>
              <a:rPr lang="en-US" sz="1050" dirty="0">
                <a:solidFill>
                  <a:srgbClr val="000000"/>
                </a:solidFill>
                <a:latin typeface="Consolas" panose="020B0609020204030204" pitchFamily="49" charset="0"/>
                <a:cs typeface="Consolas" panose="020B0609020204030204" pitchFamily="49" charset="0"/>
              </a:rPr>
              <a:t>(</a:t>
            </a:r>
            <a:r>
              <a:rPr lang="en-US" sz="1050" dirty="0">
                <a:solidFill>
                  <a:srgbClr val="214A88"/>
                </a:solidFill>
                <a:latin typeface="Consolas" panose="020B0609020204030204" pitchFamily="49" charset="0"/>
                <a:cs typeface="Consolas" panose="020B0609020204030204" pitchFamily="49" charset="0"/>
              </a:rPr>
              <a:t>file = </a:t>
            </a:r>
            <a:r>
              <a:rPr lang="en-US" sz="1050" dirty="0">
                <a:solidFill>
                  <a:srgbClr val="4F9A05"/>
                </a:solidFill>
                <a:latin typeface="Consolas" panose="020B0609020204030204" pitchFamily="49" charset="0"/>
                <a:cs typeface="Consolas" panose="020B0609020204030204" pitchFamily="49" charset="0"/>
              </a:rPr>
              <a:t>"sim.csv"</a:t>
            </a:r>
            <a:r>
              <a:rPr lang="en-US" sz="1050" dirty="0">
                <a:solidFill>
                  <a:srgbClr val="000000"/>
                </a:solidFill>
                <a:latin typeface="Consolas" panose="020B0609020204030204" pitchFamily="49" charset="0"/>
                <a:cs typeface="Consolas" panose="020B0609020204030204" pitchFamily="49" charset="0"/>
              </a:rPr>
              <a:t>, </a:t>
            </a:r>
            <a:r>
              <a:rPr lang="en-US" sz="1050" dirty="0" err="1">
                <a:solidFill>
                  <a:srgbClr val="214A88"/>
                </a:solidFill>
                <a:latin typeface="Consolas" panose="020B0609020204030204" pitchFamily="49" charset="0"/>
                <a:cs typeface="Consolas" panose="020B0609020204030204" pitchFamily="49" charset="0"/>
              </a:rPr>
              <a:t>irun</a:t>
            </a:r>
            <a:r>
              <a:rPr lang="en-US" sz="1050" dirty="0">
                <a:solidFill>
                  <a:srgbClr val="214A88"/>
                </a:solidFill>
                <a:latin typeface="Consolas" panose="020B0609020204030204" pitchFamily="49" charset="0"/>
                <a:cs typeface="Consolas" panose="020B0609020204030204" pitchFamily="49" charset="0"/>
              </a:rPr>
              <a:t> =</a:t>
            </a:r>
            <a:r>
              <a:rPr lang="en-US" sz="1050" dirty="0">
                <a:solidFill>
                  <a:srgbClr val="4F9A05"/>
                </a:solidFill>
                <a:latin typeface="Consolas" panose="020B0609020204030204" pitchFamily="49" charset="0"/>
                <a:cs typeface="Consolas" panose="020B0609020204030204" pitchFamily="49" charset="0"/>
              </a:rPr>
              <a:t>"REP"</a:t>
            </a:r>
            <a:r>
              <a:rPr lang="en-US" sz="1050" dirty="0">
                <a:solidFill>
                  <a:srgbClr val="000000"/>
                </a:solidFill>
                <a:latin typeface="Consolas" panose="020B0609020204030204" pitchFamily="49" charset="0"/>
                <a:cs typeface="Consolas" panose="020B0609020204030204" pitchFamily="49" charset="0"/>
              </a:rPr>
              <a:t>, </a:t>
            </a:r>
            <a:r>
              <a:rPr lang="en-US" sz="1050" dirty="0" err="1">
                <a:solidFill>
                  <a:srgbClr val="214A88"/>
                </a:solidFill>
                <a:latin typeface="Consolas" panose="020B0609020204030204" pitchFamily="49" charset="0"/>
                <a:cs typeface="Consolas" panose="020B0609020204030204" pitchFamily="49" charset="0"/>
              </a:rPr>
              <a:t>idv</a:t>
            </a:r>
            <a:r>
              <a:rPr lang="en-US" sz="1050" dirty="0">
                <a:solidFill>
                  <a:srgbClr val="214A88"/>
                </a:solidFill>
                <a:latin typeface="Consolas" panose="020B0609020204030204" pitchFamily="49" charset="0"/>
                <a:cs typeface="Consolas" panose="020B0609020204030204" pitchFamily="49" charset="0"/>
              </a:rPr>
              <a:t>=</a:t>
            </a:r>
            <a:r>
              <a:rPr lang="en-US" sz="1050" dirty="0">
                <a:solidFill>
                  <a:srgbClr val="4F9A05"/>
                </a:solidFill>
                <a:latin typeface="Consolas" panose="020B0609020204030204" pitchFamily="49" charset="0"/>
                <a:cs typeface="Consolas" panose="020B0609020204030204" pitchFamily="49" charset="0"/>
              </a:rPr>
              <a:t>"TIME"</a:t>
            </a:r>
            <a:r>
              <a:rPr lang="en-US" sz="1050" dirty="0">
                <a:solidFill>
                  <a:srgbClr val="000000"/>
                </a:solidFill>
                <a:latin typeface="Consolas" panose="020B0609020204030204" pitchFamily="49" charset="0"/>
                <a:cs typeface="Consolas" panose="020B0609020204030204" pitchFamily="49" charset="0"/>
              </a:rPr>
              <a:t>))</a:t>
            </a:r>
            <a:endParaRPr lang="en-US" sz="1050" dirty="0">
              <a:latin typeface="Consolas" panose="020B0609020204030204" pitchFamily="49" charset="0"/>
              <a:cs typeface="Consolas" panose="020B0609020204030204" pitchFamily="49" charset="0"/>
            </a:endParaRPr>
          </a:p>
        </p:txBody>
      </p:sp>
      <p:sp>
        <p:nvSpPr>
          <p:cNvPr id="9" name="Rectangle 8">
            <a:extLst>
              <a:ext uri="{FF2B5EF4-FFF2-40B4-BE49-F238E27FC236}">
                <a16:creationId xmlns:a16="http://schemas.microsoft.com/office/drawing/2014/main" id="{E6F51ED2-A9A1-4861-96FF-83E3853DCA0D}"/>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0" name="Picture 9">
            <a:extLst>
              <a:ext uri="{FF2B5EF4-FFF2-40B4-BE49-F238E27FC236}">
                <a16:creationId xmlns:a16="http://schemas.microsoft.com/office/drawing/2014/main" id="{3C98FD1F-9F01-4D82-BD4D-A6789EBB0451}"/>
              </a:ext>
            </a:extLst>
          </p:cNvPr>
          <p:cNvPicPr>
            <a:picLocks noChangeAspect="1"/>
          </p:cNvPicPr>
          <p:nvPr/>
        </p:nvPicPr>
        <p:blipFill rotWithShape="1">
          <a:blip r:embed="rId3"/>
          <a:srcRect l="52861" t="61905" r="8694" b="23809"/>
          <a:stretch/>
        </p:blipFill>
        <p:spPr>
          <a:xfrm>
            <a:off x="8003222" y="4781550"/>
            <a:ext cx="683578" cy="256342"/>
          </a:xfrm>
          <a:prstGeom prst="rect">
            <a:avLst/>
          </a:prstGeom>
        </p:spPr>
      </p:pic>
      <p:sp>
        <p:nvSpPr>
          <p:cNvPr id="11" name="TextBox 10">
            <a:extLst>
              <a:ext uri="{FF2B5EF4-FFF2-40B4-BE49-F238E27FC236}">
                <a16:creationId xmlns:a16="http://schemas.microsoft.com/office/drawing/2014/main" id="{20D21328-7B6D-4B58-B1BB-2FC53AF5A1D8}"/>
              </a:ext>
            </a:extLst>
          </p:cNvPr>
          <p:cNvSpPr txBox="1"/>
          <p:nvPr/>
        </p:nvSpPr>
        <p:spPr>
          <a:xfrm>
            <a:off x="416379" y="3602496"/>
            <a:ext cx="931665" cy="307777"/>
          </a:xfrm>
          <a:prstGeom prst="rect">
            <a:avLst/>
          </a:prstGeom>
          <a:noFill/>
        </p:spPr>
        <p:txBody>
          <a:bodyPr wrap="none" rtlCol="0">
            <a:spAutoFit/>
          </a:bodyPr>
          <a:lstStyle/>
          <a:p>
            <a:r>
              <a:rPr lang="en-US" sz="1400" dirty="0"/>
              <a:t>Example:</a:t>
            </a:r>
            <a:endParaRPr lang="en-CH" sz="1400" dirty="0"/>
          </a:p>
        </p:txBody>
      </p:sp>
    </p:spTree>
    <p:extLst>
      <p:ext uri="{BB962C8B-B14F-4D97-AF65-F5344CB8AC3E}">
        <p14:creationId xmlns:p14="http://schemas.microsoft.com/office/powerpoint/2010/main" val="29356311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229600" cy="441803"/>
          </a:xfrm>
        </p:spPr>
        <p:txBody>
          <a:bodyPr>
            <a:normAutofit/>
          </a:bodyPr>
          <a:lstStyle/>
          <a:p>
            <a:r>
              <a:rPr lang="en-US" sz="2800" dirty="0"/>
              <a:t>VPC - Default setting</a:t>
            </a:r>
          </a:p>
        </p:txBody>
      </p:sp>
      <p:sp>
        <p:nvSpPr>
          <p:cNvPr id="6" name="Rectangle 5"/>
          <p:cNvSpPr/>
          <p:nvPr/>
        </p:nvSpPr>
        <p:spPr>
          <a:xfrm>
            <a:off x="457200" y="971550"/>
            <a:ext cx="8077200" cy="300082"/>
          </a:xfrm>
          <a:prstGeom prst="rect">
            <a:avLst/>
          </a:prstGeom>
          <a:solidFill>
            <a:schemeClr val="bg1">
              <a:lumMod val="85000"/>
            </a:schemeClr>
          </a:solidFill>
        </p:spPr>
        <p:txBody>
          <a:bodyPr wrap="square">
            <a:spAutoFit/>
          </a:bodyPr>
          <a:lstStyle/>
          <a:p>
            <a:r>
              <a:rPr lang="en-US" sz="1350" err="1">
                <a:solidFill>
                  <a:srgbClr val="000000"/>
                </a:solidFill>
                <a:latin typeface="Consolas" panose="020B0609020204030204" pitchFamily="49" charset="0"/>
                <a:cs typeface="Consolas" panose="020B0609020204030204" pitchFamily="49" charset="0"/>
              </a:rPr>
              <a:t>ctr</a:t>
            </a:r>
            <a:r>
              <a:rPr lang="en-US" sz="1350">
                <a:solidFill>
                  <a:srgbClr val="000000"/>
                </a:solidFill>
                <a:latin typeface="Consolas" panose="020B0609020204030204" pitchFamily="49" charset="0"/>
                <a:cs typeface="Consolas" panose="020B0609020204030204" pitchFamily="49" charset="0"/>
              </a:rPr>
              <a:t> </a:t>
            </a:r>
            <a:r>
              <a:rPr lang="en-US" sz="1350" b="1">
                <a:latin typeface="Consolas" panose="020B0609020204030204" pitchFamily="49" charset="0"/>
                <a:cs typeface="Consolas" panose="020B0609020204030204" pitchFamily="49" charset="0"/>
              </a:rPr>
              <a:t>%&gt;%</a:t>
            </a:r>
            <a:r>
              <a:rPr lang="en-US" sz="1350" b="1">
                <a:solidFill>
                  <a:srgbClr val="CF5C00"/>
                </a:solidFill>
                <a:latin typeface="Consolas" panose="020B0609020204030204" pitchFamily="49" charset="0"/>
                <a:cs typeface="Consolas" panose="020B0609020204030204" pitchFamily="49" charset="0"/>
              </a:rPr>
              <a:t> </a:t>
            </a:r>
            <a:r>
              <a:rPr lang="en-US" sz="1350" b="1" err="1">
                <a:solidFill>
                  <a:srgbClr val="214A88"/>
                </a:solidFill>
                <a:latin typeface="Consolas" panose="020B0609020204030204" pitchFamily="49" charset="0"/>
                <a:cs typeface="Consolas" panose="020B0609020204030204" pitchFamily="49" charset="0"/>
              </a:rPr>
              <a:t>pmx_plot_vpc</a:t>
            </a:r>
            <a:r>
              <a:rPr lang="en-US" sz="1350">
                <a:solidFill>
                  <a:srgbClr val="000000"/>
                </a:solidFill>
                <a:latin typeface="Consolas" panose="020B0609020204030204" pitchFamily="49" charset="0"/>
                <a:cs typeface="Consolas" panose="020B0609020204030204" pitchFamily="49" charset="0"/>
              </a:rPr>
              <a:t>()</a:t>
            </a:r>
            <a:endParaRPr lang="en-US" sz="1350">
              <a:latin typeface="Consolas" panose="020B0609020204030204" pitchFamily="49" charset="0"/>
              <a:cs typeface="Consolas" panose="020B0609020204030204" pitchFamily="49" charset="0"/>
            </a:endParaRPr>
          </a:p>
        </p:txBody>
      </p:sp>
      <p:pic>
        <p:nvPicPr>
          <p:cNvPr id="5" name="Picture 4"/>
          <p:cNvPicPr>
            <a:picLocks noChangeAspect="1"/>
          </p:cNvPicPr>
          <p:nvPr/>
        </p:nvPicPr>
        <p:blipFill>
          <a:blip r:embed="rId3"/>
          <a:stretch>
            <a:fillRect/>
          </a:stretch>
        </p:blipFill>
        <p:spPr>
          <a:xfrm>
            <a:off x="457200" y="1321714"/>
            <a:ext cx="4499868" cy="3410911"/>
          </a:xfrm>
          <a:prstGeom prst="rect">
            <a:avLst/>
          </a:prstGeom>
        </p:spPr>
      </p:pic>
      <p:sp>
        <p:nvSpPr>
          <p:cNvPr id="7" name="TextBox 6"/>
          <p:cNvSpPr txBox="1"/>
          <p:nvPr/>
        </p:nvSpPr>
        <p:spPr>
          <a:xfrm>
            <a:off x="5257800" y="1443978"/>
            <a:ext cx="3352800" cy="830997"/>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sz="1600" dirty="0"/>
              <a:t>Legend automatically updated when statistical summaries are changed</a:t>
            </a:r>
          </a:p>
        </p:txBody>
      </p:sp>
      <p:sp>
        <p:nvSpPr>
          <p:cNvPr id="9" name="Slide Number Placeholder 8"/>
          <p:cNvSpPr>
            <a:spLocks noGrp="1"/>
          </p:cNvSpPr>
          <p:nvPr>
            <p:ph type="sldNum" sz="quarter" idx="11"/>
          </p:nvPr>
        </p:nvSpPr>
        <p:spPr/>
        <p:txBody>
          <a:bodyPr/>
          <a:lstStyle/>
          <a:p>
            <a:fld id="{47547CF9-5B10-D24F-A8D7-45A9778164F7}" type="slidenum">
              <a:rPr lang="uk-UA" smtClean="0"/>
              <a:pPr/>
              <a:t>18</a:t>
            </a:fld>
            <a:endParaRPr lang="uk-UA"/>
          </a:p>
        </p:txBody>
      </p:sp>
      <p:sp>
        <p:nvSpPr>
          <p:cNvPr id="10" name="Rectangle 9">
            <a:extLst>
              <a:ext uri="{FF2B5EF4-FFF2-40B4-BE49-F238E27FC236}">
                <a16:creationId xmlns:a16="http://schemas.microsoft.com/office/drawing/2014/main" id="{C9F877CC-26BF-4BD9-AB9E-0F8927401718}"/>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1" name="Rectangle 10">
            <a:extLst>
              <a:ext uri="{FF2B5EF4-FFF2-40B4-BE49-F238E27FC236}">
                <a16:creationId xmlns:a16="http://schemas.microsoft.com/office/drawing/2014/main" id="{87282BDE-D298-4D2D-A028-F554B569BFE6}"/>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2" name="Picture 11">
            <a:extLst>
              <a:ext uri="{FF2B5EF4-FFF2-40B4-BE49-F238E27FC236}">
                <a16:creationId xmlns:a16="http://schemas.microsoft.com/office/drawing/2014/main" id="{0589EC67-D041-4C4A-9910-B66DD0594D2F}"/>
              </a:ext>
            </a:extLst>
          </p:cNvPr>
          <p:cNvPicPr>
            <a:picLocks noChangeAspect="1"/>
          </p:cNvPicPr>
          <p:nvPr/>
        </p:nvPicPr>
        <p:blipFill rotWithShape="1">
          <a:blip r:embed="rId4"/>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2779341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VPC – change the bins</a:t>
            </a:r>
          </a:p>
        </p:txBody>
      </p:sp>
      <p:sp>
        <p:nvSpPr>
          <p:cNvPr id="4" name="Slide Number Placeholder 3"/>
          <p:cNvSpPr>
            <a:spLocks noGrp="1"/>
          </p:cNvSpPr>
          <p:nvPr>
            <p:ph type="sldNum" sz="quarter" idx="11"/>
          </p:nvPr>
        </p:nvSpPr>
        <p:spPr/>
        <p:txBody>
          <a:bodyPr/>
          <a:lstStyle/>
          <a:p>
            <a:fld id="{47547CF9-5B10-D24F-A8D7-45A9778164F7}" type="slidenum">
              <a:rPr lang="uk-UA" smtClean="0"/>
              <a:pPr/>
              <a:t>19</a:t>
            </a:fld>
            <a:endParaRPr lang="uk-UA" dirty="0"/>
          </a:p>
        </p:txBody>
      </p:sp>
      <p:sp>
        <p:nvSpPr>
          <p:cNvPr id="5" name="Rectangle 4"/>
          <p:cNvSpPr/>
          <p:nvPr/>
        </p:nvSpPr>
        <p:spPr>
          <a:xfrm>
            <a:off x="685800" y="928006"/>
            <a:ext cx="6972300" cy="507831"/>
          </a:xfrm>
          <a:prstGeom prst="rect">
            <a:avLst/>
          </a:prstGeom>
          <a:solidFill>
            <a:schemeClr val="accent4">
              <a:lumMod val="20000"/>
              <a:lumOff val="80000"/>
            </a:schemeClr>
          </a:solidFill>
        </p:spPr>
        <p:txBody>
          <a:bodyPr wrap="square">
            <a:spAutoFit/>
          </a:bodyPr>
          <a:lstStyle/>
          <a:p>
            <a:r>
              <a:rPr lang="en-US" sz="1350" dirty="0">
                <a:solidFill>
                  <a:srgbClr val="000000"/>
                </a:solidFill>
                <a:latin typeface="Consolas" panose="020B0609020204030204" pitchFamily="49" charset="0"/>
                <a:cs typeface="Consolas" panose="020B0609020204030204" pitchFamily="49" charset="0"/>
              </a:rPr>
              <a:t>ctr </a:t>
            </a:r>
            <a:r>
              <a:rPr lang="en-US" sz="1350" b="1" dirty="0">
                <a:solidFill>
                  <a:srgbClr val="CF5C00"/>
                </a:solidFill>
                <a:latin typeface="Consolas" panose="020B0609020204030204" pitchFamily="49" charset="0"/>
                <a:cs typeface="Consolas" panose="020B0609020204030204" pitchFamily="49" charset="0"/>
              </a:rPr>
              <a:t>%&gt;% </a:t>
            </a:r>
            <a:r>
              <a:rPr lang="en-US" sz="1350" b="1" dirty="0" err="1">
                <a:solidFill>
                  <a:srgbClr val="214A88"/>
                </a:solidFill>
                <a:latin typeface="Consolas" panose="020B0609020204030204" pitchFamily="49" charset="0"/>
                <a:cs typeface="Consolas" panose="020B0609020204030204" pitchFamily="49" charset="0"/>
              </a:rPr>
              <a:t>pmx_plot_vpc</a:t>
            </a:r>
            <a:r>
              <a:rPr lang="en-US" sz="1350" dirty="0">
                <a:solidFill>
                  <a:srgbClr val="000000"/>
                </a:solidFill>
                <a:latin typeface="Consolas" panose="020B0609020204030204" pitchFamily="49" charset="0"/>
                <a:cs typeface="Consolas" panose="020B0609020204030204" pitchFamily="49" charset="0"/>
              </a:rPr>
              <a:t>(</a:t>
            </a:r>
            <a:r>
              <a:rPr lang="en-US" sz="1350" dirty="0">
                <a:solidFill>
                  <a:srgbClr val="214A88"/>
                </a:solidFill>
                <a:latin typeface="Consolas" panose="020B0609020204030204" pitchFamily="49" charset="0"/>
                <a:cs typeface="Consolas" panose="020B0609020204030204" pitchFamily="49" charset="0"/>
              </a:rPr>
              <a:t>bin = </a:t>
            </a:r>
            <a:r>
              <a:rPr lang="en-US" sz="1350" b="1" dirty="0" err="1">
                <a:solidFill>
                  <a:srgbClr val="214A88"/>
                </a:solidFill>
                <a:latin typeface="Consolas" panose="020B0609020204030204" pitchFamily="49" charset="0"/>
                <a:cs typeface="Consolas" panose="020B0609020204030204" pitchFamily="49" charset="0"/>
              </a:rPr>
              <a:t>pmx_vpc_bin</a:t>
            </a:r>
            <a:r>
              <a:rPr lang="en-US" sz="1350" dirty="0">
                <a:solidFill>
                  <a:srgbClr val="000000"/>
                </a:solidFill>
                <a:latin typeface="Consolas" panose="020B0609020204030204" pitchFamily="49" charset="0"/>
                <a:cs typeface="Consolas" panose="020B0609020204030204" pitchFamily="49" charset="0"/>
              </a:rPr>
              <a:t>(</a:t>
            </a:r>
            <a:r>
              <a:rPr lang="en-US" sz="1350" dirty="0">
                <a:solidFill>
                  <a:srgbClr val="214A88"/>
                </a:solidFill>
                <a:latin typeface="Consolas" panose="020B0609020204030204" pitchFamily="49" charset="0"/>
                <a:cs typeface="Consolas" panose="020B0609020204030204" pitchFamily="49" charset="0"/>
              </a:rPr>
              <a:t>style = </a:t>
            </a:r>
            <a:r>
              <a:rPr lang="en-US" sz="1350" dirty="0">
                <a:solidFill>
                  <a:srgbClr val="4F9A05"/>
                </a:solidFill>
                <a:latin typeface="Consolas" panose="020B0609020204030204" pitchFamily="49" charset="0"/>
                <a:cs typeface="Consolas" panose="020B0609020204030204" pitchFamily="49" charset="0"/>
              </a:rPr>
              <a:t>"</a:t>
            </a:r>
            <a:r>
              <a:rPr lang="en-US" sz="1350" dirty="0" err="1">
                <a:solidFill>
                  <a:srgbClr val="4F9A05"/>
                </a:solidFill>
                <a:latin typeface="Consolas" panose="020B0609020204030204" pitchFamily="49" charset="0"/>
                <a:cs typeface="Consolas" panose="020B0609020204030204" pitchFamily="49" charset="0"/>
              </a:rPr>
              <a:t>kmeans</a:t>
            </a:r>
            <a:r>
              <a:rPr lang="en-US" sz="1350" dirty="0">
                <a:solidFill>
                  <a:srgbClr val="4F9A05"/>
                </a:solidFill>
                <a:latin typeface="Consolas" panose="020B0609020204030204" pitchFamily="49" charset="0"/>
                <a:cs typeface="Consolas" panose="020B0609020204030204" pitchFamily="49" charset="0"/>
              </a:rPr>
              <a:t>"</a:t>
            </a:r>
            <a:r>
              <a:rPr lang="en-US" sz="1350" dirty="0">
                <a:solidFill>
                  <a:srgbClr val="000000"/>
                </a:solidFill>
                <a:latin typeface="Consolas" panose="020B0609020204030204" pitchFamily="49" charset="0"/>
                <a:cs typeface="Consolas" panose="020B0609020204030204" pitchFamily="49" charset="0"/>
              </a:rPr>
              <a:t>, </a:t>
            </a:r>
            <a:r>
              <a:rPr lang="en-US" sz="1350" dirty="0">
                <a:solidFill>
                  <a:srgbClr val="214A88"/>
                </a:solidFill>
                <a:latin typeface="Consolas" panose="020B0609020204030204" pitchFamily="49" charset="0"/>
                <a:cs typeface="Consolas" panose="020B0609020204030204" pitchFamily="49" charset="0"/>
              </a:rPr>
              <a:t>n=</a:t>
            </a:r>
            <a:r>
              <a:rPr lang="en-US" sz="1350" dirty="0">
                <a:solidFill>
                  <a:srgbClr val="0000CF"/>
                </a:solidFill>
                <a:latin typeface="Consolas" panose="020B0609020204030204" pitchFamily="49" charset="0"/>
                <a:cs typeface="Consolas" panose="020B0609020204030204" pitchFamily="49" charset="0"/>
              </a:rPr>
              <a:t>5</a:t>
            </a:r>
            <a:r>
              <a:rPr lang="en-US" sz="1350" dirty="0">
                <a:solidFill>
                  <a:srgbClr val="000000"/>
                </a:solidFill>
                <a:latin typeface="Consolas" panose="020B0609020204030204" pitchFamily="49" charset="0"/>
                <a:cs typeface="Consolas" panose="020B0609020204030204" pitchFamily="49" charset="0"/>
              </a:rPr>
              <a:t>))</a:t>
            </a:r>
          </a:p>
          <a:p>
            <a:r>
              <a:rPr lang="en-US" sz="1350" dirty="0">
                <a:solidFill>
                  <a:srgbClr val="000000"/>
                </a:solidFill>
                <a:latin typeface="Consolas" panose="020B0609020204030204" pitchFamily="49" charset="0"/>
                <a:cs typeface="Consolas" panose="020B0609020204030204" pitchFamily="49" charset="0"/>
              </a:rPr>
              <a:t>ctr </a:t>
            </a:r>
            <a:r>
              <a:rPr lang="en-US" sz="1350" b="1" dirty="0">
                <a:solidFill>
                  <a:srgbClr val="CF5C00"/>
                </a:solidFill>
                <a:latin typeface="Consolas" panose="020B0609020204030204" pitchFamily="49" charset="0"/>
                <a:cs typeface="Consolas" panose="020B0609020204030204" pitchFamily="49" charset="0"/>
              </a:rPr>
              <a:t>%&gt;% </a:t>
            </a:r>
            <a:r>
              <a:rPr lang="en-US" sz="1350" b="1" dirty="0" err="1">
                <a:solidFill>
                  <a:srgbClr val="214A88"/>
                </a:solidFill>
                <a:latin typeface="Consolas" panose="020B0609020204030204" pitchFamily="49" charset="0"/>
                <a:cs typeface="Consolas" panose="020B0609020204030204" pitchFamily="49" charset="0"/>
              </a:rPr>
              <a:t>pmx_plot_vpc</a:t>
            </a:r>
            <a:r>
              <a:rPr lang="en-US" sz="1350" dirty="0">
                <a:solidFill>
                  <a:srgbClr val="000000"/>
                </a:solidFill>
                <a:latin typeface="Consolas" panose="020B0609020204030204" pitchFamily="49" charset="0"/>
                <a:cs typeface="Consolas" panose="020B0609020204030204" pitchFamily="49" charset="0"/>
              </a:rPr>
              <a:t>(</a:t>
            </a:r>
            <a:r>
              <a:rPr lang="en-US" sz="1350" dirty="0">
                <a:solidFill>
                  <a:srgbClr val="214A88"/>
                </a:solidFill>
                <a:latin typeface="Consolas" panose="020B0609020204030204" pitchFamily="49" charset="0"/>
                <a:cs typeface="Consolas" panose="020B0609020204030204" pitchFamily="49" charset="0"/>
              </a:rPr>
              <a:t>bin = </a:t>
            </a:r>
            <a:r>
              <a:rPr lang="en-US" sz="1350" b="1" dirty="0" err="1">
                <a:solidFill>
                  <a:srgbClr val="214A88"/>
                </a:solidFill>
                <a:latin typeface="Consolas" panose="020B0609020204030204" pitchFamily="49" charset="0"/>
                <a:cs typeface="Consolas" panose="020B0609020204030204" pitchFamily="49" charset="0"/>
              </a:rPr>
              <a:t>pmx_vpc_bin</a:t>
            </a:r>
            <a:r>
              <a:rPr lang="en-US" sz="1350" dirty="0">
                <a:solidFill>
                  <a:srgbClr val="000000"/>
                </a:solidFill>
                <a:latin typeface="Consolas" panose="020B0609020204030204" pitchFamily="49" charset="0"/>
                <a:cs typeface="Consolas" panose="020B0609020204030204" pitchFamily="49" charset="0"/>
              </a:rPr>
              <a:t>(</a:t>
            </a:r>
            <a:r>
              <a:rPr lang="en-US" sz="1350" dirty="0">
                <a:solidFill>
                  <a:srgbClr val="214A88"/>
                </a:solidFill>
                <a:latin typeface="Consolas" panose="020B0609020204030204" pitchFamily="49" charset="0"/>
                <a:cs typeface="Consolas" panose="020B0609020204030204" pitchFamily="49" charset="0"/>
              </a:rPr>
              <a:t>style = </a:t>
            </a:r>
            <a:r>
              <a:rPr lang="en-US" sz="1350" dirty="0">
                <a:solidFill>
                  <a:srgbClr val="4F9A05"/>
                </a:solidFill>
                <a:latin typeface="Consolas" panose="020B0609020204030204" pitchFamily="49" charset="0"/>
                <a:cs typeface="Consolas" panose="020B0609020204030204" pitchFamily="49" charset="0"/>
              </a:rPr>
              <a:t>"equal"</a:t>
            </a:r>
            <a:r>
              <a:rPr lang="en-US" sz="1350" dirty="0">
                <a:solidFill>
                  <a:srgbClr val="000000"/>
                </a:solidFill>
                <a:latin typeface="Consolas" panose="020B0609020204030204" pitchFamily="49" charset="0"/>
                <a:cs typeface="Consolas" panose="020B0609020204030204" pitchFamily="49" charset="0"/>
              </a:rPr>
              <a:t>, </a:t>
            </a:r>
            <a:r>
              <a:rPr lang="en-US" sz="1350" dirty="0">
                <a:solidFill>
                  <a:srgbClr val="214A88"/>
                </a:solidFill>
                <a:latin typeface="Consolas" panose="020B0609020204030204" pitchFamily="49" charset="0"/>
                <a:cs typeface="Consolas" panose="020B0609020204030204" pitchFamily="49" charset="0"/>
              </a:rPr>
              <a:t>n=</a:t>
            </a:r>
            <a:r>
              <a:rPr lang="en-US" sz="1350" dirty="0">
                <a:solidFill>
                  <a:srgbClr val="0000CF"/>
                </a:solidFill>
                <a:latin typeface="Consolas" panose="020B0609020204030204" pitchFamily="49" charset="0"/>
                <a:cs typeface="Consolas" panose="020B0609020204030204" pitchFamily="49" charset="0"/>
              </a:rPr>
              <a:t>10</a:t>
            </a:r>
            <a:r>
              <a:rPr lang="en-US" sz="1350" dirty="0">
                <a:solidFill>
                  <a:srgbClr val="000000"/>
                </a:solidFill>
                <a:latin typeface="Consolas" panose="020B0609020204030204" pitchFamily="49" charset="0"/>
                <a:cs typeface="Consolas" panose="020B0609020204030204" pitchFamily="49" charset="0"/>
              </a:rPr>
              <a:t>))</a:t>
            </a:r>
            <a:endParaRPr lang="en-US" sz="1350" dirty="0">
              <a:latin typeface="Consolas" panose="020B0609020204030204" pitchFamily="49" charset="0"/>
              <a:cs typeface="Consolas" panose="020B0609020204030204" pitchFamily="49" charset="0"/>
            </a:endParaRPr>
          </a:p>
        </p:txBody>
      </p:sp>
      <p:pic>
        <p:nvPicPr>
          <p:cNvPr id="7" name="Picture 6"/>
          <p:cNvPicPr>
            <a:picLocks noChangeAspect="1"/>
          </p:cNvPicPr>
          <p:nvPr/>
        </p:nvPicPr>
        <p:blipFill>
          <a:blip r:embed="rId3"/>
          <a:stretch>
            <a:fillRect/>
          </a:stretch>
        </p:blipFill>
        <p:spPr>
          <a:xfrm>
            <a:off x="381000" y="1866106"/>
            <a:ext cx="3178636" cy="2646023"/>
          </a:xfrm>
          <a:prstGeom prst="rect">
            <a:avLst/>
          </a:prstGeom>
        </p:spPr>
      </p:pic>
      <p:pic>
        <p:nvPicPr>
          <p:cNvPr id="9" name="Picture 8"/>
          <p:cNvPicPr>
            <a:picLocks noChangeAspect="1"/>
          </p:cNvPicPr>
          <p:nvPr/>
        </p:nvPicPr>
        <p:blipFill>
          <a:blip r:embed="rId4"/>
          <a:stretch>
            <a:fillRect/>
          </a:stretch>
        </p:blipFill>
        <p:spPr>
          <a:xfrm>
            <a:off x="3469820" y="1836477"/>
            <a:ext cx="3143250" cy="2678373"/>
          </a:xfrm>
          <a:prstGeom prst="rect">
            <a:avLst/>
          </a:prstGeom>
        </p:spPr>
      </p:pic>
      <p:sp>
        <p:nvSpPr>
          <p:cNvPr id="10" name="TextBox 9"/>
          <p:cNvSpPr txBox="1"/>
          <p:nvPr/>
        </p:nvSpPr>
        <p:spPr>
          <a:xfrm>
            <a:off x="457200" y="932908"/>
            <a:ext cx="328936" cy="507831"/>
          </a:xfrm>
          <a:prstGeom prst="rect">
            <a:avLst/>
          </a:prstGeom>
          <a:noFill/>
        </p:spPr>
        <p:txBody>
          <a:bodyPr wrap="none" rtlCol="0">
            <a:spAutoFit/>
          </a:bodyPr>
          <a:lstStyle/>
          <a:p>
            <a:r>
              <a:rPr lang="en-US" sz="1350" dirty="0"/>
              <a:t>1.</a:t>
            </a:r>
          </a:p>
          <a:p>
            <a:r>
              <a:rPr lang="en-US" sz="1350" dirty="0"/>
              <a:t>2.</a:t>
            </a:r>
          </a:p>
        </p:txBody>
      </p:sp>
      <p:sp>
        <p:nvSpPr>
          <p:cNvPr id="11" name="TextBox 10"/>
          <p:cNvSpPr txBox="1"/>
          <p:nvPr/>
        </p:nvSpPr>
        <p:spPr>
          <a:xfrm>
            <a:off x="383087" y="1600200"/>
            <a:ext cx="328936" cy="300082"/>
          </a:xfrm>
          <a:prstGeom prst="rect">
            <a:avLst/>
          </a:prstGeom>
          <a:noFill/>
        </p:spPr>
        <p:txBody>
          <a:bodyPr wrap="none" rtlCol="0">
            <a:spAutoFit/>
          </a:bodyPr>
          <a:lstStyle/>
          <a:p>
            <a:r>
              <a:rPr lang="en-US" sz="1350" dirty="0"/>
              <a:t>1.</a:t>
            </a:r>
          </a:p>
        </p:txBody>
      </p:sp>
      <p:sp>
        <p:nvSpPr>
          <p:cNvPr id="12" name="TextBox 11"/>
          <p:cNvSpPr txBox="1"/>
          <p:nvPr/>
        </p:nvSpPr>
        <p:spPr>
          <a:xfrm>
            <a:off x="3448049" y="1600200"/>
            <a:ext cx="328936" cy="300082"/>
          </a:xfrm>
          <a:prstGeom prst="rect">
            <a:avLst/>
          </a:prstGeom>
          <a:noFill/>
        </p:spPr>
        <p:txBody>
          <a:bodyPr wrap="none" rtlCol="0">
            <a:spAutoFit/>
          </a:bodyPr>
          <a:lstStyle/>
          <a:p>
            <a:r>
              <a:rPr lang="en-US" sz="1350" dirty="0"/>
              <a:t>2.</a:t>
            </a:r>
          </a:p>
        </p:txBody>
      </p:sp>
      <p:sp>
        <p:nvSpPr>
          <p:cNvPr id="13" name="Rectangle 12">
            <a:extLst>
              <a:ext uri="{FF2B5EF4-FFF2-40B4-BE49-F238E27FC236}">
                <a16:creationId xmlns:a16="http://schemas.microsoft.com/office/drawing/2014/main" id="{EE113364-DA5D-4346-989D-E59C7ED9DBF3}"/>
              </a:ext>
            </a:extLst>
          </p:cNvPr>
          <p:cNvSpPr/>
          <p:nvPr/>
        </p:nvSpPr>
        <p:spPr>
          <a:xfrm>
            <a:off x="5562605" y="4607003"/>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4" name="Picture 13">
            <a:extLst>
              <a:ext uri="{FF2B5EF4-FFF2-40B4-BE49-F238E27FC236}">
                <a16:creationId xmlns:a16="http://schemas.microsoft.com/office/drawing/2014/main" id="{7451D50F-3E10-4D2A-AA4B-FA78A8955C4F}"/>
              </a:ext>
            </a:extLst>
          </p:cNvPr>
          <p:cNvPicPr>
            <a:picLocks noChangeAspect="1"/>
          </p:cNvPicPr>
          <p:nvPr/>
        </p:nvPicPr>
        <p:blipFill rotWithShape="1">
          <a:blip r:embed="rId5"/>
          <a:srcRect l="52861" t="61905" r="8694" b="23809"/>
          <a:stretch/>
        </p:blipFill>
        <p:spPr>
          <a:xfrm>
            <a:off x="8003222" y="4781550"/>
            <a:ext cx="683578" cy="256342"/>
          </a:xfrm>
          <a:prstGeom prst="rect">
            <a:avLst/>
          </a:prstGeom>
        </p:spPr>
      </p:pic>
      <p:sp>
        <p:nvSpPr>
          <p:cNvPr id="15" name="TextBox 14">
            <a:extLst>
              <a:ext uri="{FF2B5EF4-FFF2-40B4-BE49-F238E27FC236}">
                <a16:creationId xmlns:a16="http://schemas.microsoft.com/office/drawing/2014/main" id="{0C850859-3DF7-4748-9D92-E22B87BE1B65}"/>
              </a:ext>
            </a:extLst>
          </p:cNvPr>
          <p:cNvSpPr txBox="1"/>
          <p:nvPr/>
        </p:nvSpPr>
        <p:spPr>
          <a:xfrm>
            <a:off x="6617501" y="2105784"/>
            <a:ext cx="2374100" cy="2139047"/>
          </a:xfrm>
          <a:prstGeom prst="rect">
            <a:avLst/>
          </a:prstGeom>
          <a:noFill/>
        </p:spPr>
        <p:txBody>
          <a:bodyPr wrap="square">
            <a:spAutoFit/>
          </a:bodyPr>
          <a:lstStyle/>
          <a:p>
            <a:pPr marL="285750" indent="-285750">
              <a:spcAft>
                <a:spcPts val="600"/>
              </a:spcAft>
              <a:buFont typeface="Arial" panose="020B0604020202020204" pitchFamily="34" charset="0"/>
              <a:buChar char="•"/>
            </a:pPr>
            <a:r>
              <a:rPr lang="en-US" sz="1600" dirty="0"/>
              <a:t>Package </a:t>
            </a:r>
            <a:r>
              <a:rPr lang="en-US" sz="1600" dirty="0" err="1"/>
              <a:t>classInt</a:t>
            </a:r>
            <a:r>
              <a:rPr lang="en-US" sz="1600" dirty="0"/>
              <a:t> is used for binning</a:t>
            </a:r>
          </a:p>
          <a:p>
            <a:pPr marL="285750" indent="-285750">
              <a:spcAft>
                <a:spcPts val="600"/>
              </a:spcAft>
              <a:buFont typeface="Arial" panose="020B0604020202020204" pitchFamily="34" charset="0"/>
              <a:buChar char="•"/>
            </a:pPr>
            <a:r>
              <a:rPr lang="en-US" sz="1600" dirty="0"/>
              <a:t>Various binning methods available (</a:t>
            </a:r>
            <a:r>
              <a:rPr lang="en-US" sz="1600" i="1" dirty="0">
                <a:solidFill>
                  <a:schemeClr val="tx1"/>
                </a:solidFill>
              </a:rPr>
              <a:t>fixed, </a:t>
            </a:r>
            <a:r>
              <a:rPr lang="en-US" sz="1600" i="1" dirty="0" err="1">
                <a:solidFill>
                  <a:schemeClr val="tx1"/>
                </a:solidFill>
              </a:rPr>
              <a:t>sd</a:t>
            </a:r>
            <a:r>
              <a:rPr lang="en-US" sz="1600" i="1" dirty="0">
                <a:solidFill>
                  <a:schemeClr val="tx1"/>
                </a:solidFill>
              </a:rPr>
              <a:t>, equal, pretty, quantile, </a:t>
            </a:r>
            <a:r>
              <a:rPr lang="en-US" sz="1600" i="1" dirty="0" err="1">
                <a:solidFill>
                  <a:schemeClr val="tx1"/>
                </a:solidFill>
              </a:rPr>
              <a:t>kmeans</a:t>
            </a:r>
            <a:r>
              <a:rPr lang="en-US" sz="1600" i="1" dirty="0">
                <a:solidFill>
                  <a:schemeClr val="tx1"/>
                </a:solidFill>
              </a:rPr>
              <a:t>, </a:t>
            </a:r>
            <a:r>
              <a:rPr lang="en-US" sz="1600" i="1" dirty="0" err="1">
                <a:solidFill>
                  <a:schemeClr val="tx1"/>
                </a:solidFill>
              </a:rPr>
              <a:t>hclust</a:t>
            </a:r>
            <a:r>
              <a:rPr lang="en-US" sz="1600" i="1" dirty="0">
                <a:solidFill>
                  <a:schemeClr val="tx1"/>
                </a:solidFill>
              </a:rPr>
              <a:t> or </a:t>
            </a:r>
            <a:r>
              <a:rPr lang="en-US" sz="1600" i="1" dirty="0" err="1">
                <a:solidFill>
                  <a:schemeClr val="tx1"/>
                </a:solidFill>
              </a:rPr>
              <a:t>jenks</a:t>
            </a:r>
            <a:r>
              <a:rPr lang="en-US" sz="1600" dirty="0"/>
              <a:t>)</a:t>
            </a:r>
          </a:p>
        </p:txBody>
      </p:sp>
    </p:spTree>
    <p:extLst>
      <p:ext uri="{BB962C8B-B14F-4D97-AF65-F5344CB8AC3E}">
        <p14:creationId xmlns:p14="http://schemas.microsoft.com/office/powerpoint/2010/main" val="3797407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we are</a:t>
            </a:r>
          </a:p>
        </p:txBody>
      </p:sp>
      <p:sp>
        <p:nvSpPr>
          <p:cNvPr id="4" name="Slide Number Placeholder 3"/>
          <p:cNvSpPr>
            <a:spLocks noGrp="1"/>
          </p:cNvSpPr>
          <p:nvPr>
            <p:ph type="sldNum" sz="quarter" idx="11"/>
          </p:nvPr>
        </p:nvSpPr>
        <p:spPr/>
        <p:txBody>
          <a:bodyPr/>
          <a:lstStyle/>
          <a:p>
            <a:fld id="{47547CF9-5B10-D24F-A8D7-45A9778164F7}" type="slidenum">
              <a:rPr lang="uk-UA" smtClean="0"/>
              <a:pPr/>
              <a:t>2</a:t>
            </a:fld>
            <a:endParaRPr lang="uk-UA"/>
          </a:p>
        </p:txBody>
      </p:sp>
      <p:pic>
        <p:nvPicPr>
          <p:cNvPr id="40" name="Picture 39"/>
          <p:cNvPicPr>
            <a:picLocks noChangeAspect="1"/>
          </p:cNvPicPr>
          <p:nvPr/>
        </p:nvPicPr>
        <p:blipFill>
          <a:blip r:embed="rId3"/>
          <a:stretch>
            <a:fillRect/>
          </a:stretch>
        </p:blipFill>
        <p:spPr>
          <a:xfrm flipH="1">
            <a:off x="6571773" y="1418572"/>
            <a:ext cx="1782962" cy="1791103"/>
          </a:xfrm>
          <a:prstGeom prst="rect">
            <a:avLst/>
          </a:prstGeom>
        </p:spPr>
      </p:pic>
      <p:pic>
        <p:nvPicPr>
          <p:cNvPr id="44" name="Picture 43"/>
          <p:cNvPicPr>
            <a:picLocks noChangeAspect="1"/>
          </p:cNvPicPr>
          <p:nvPr/>
        </p:nvPicPr>
        <p:blipFill>
          <a:blip r:embed="rId4"/>
          <a:stretch>
            <a:fillRect/>
          </a:stretch>
        </p:blipFill>
        <p:spPr>
          <a:xfrm flipH="1">
            <a:off x="2458394" y="1437798"/>
            <a:ext cx="1762968" cy="1779521"/>
          </a:xfrm>
          <a:prstGeom prst="rect">
            <a:avLst/>
          </a:prstGeom>
        </p:spPr>
      </p:pic>
      <p:pic>
        <p:nvPicPr>
          <p:cNvPr id="18" name="Picture 17">
            <a:extLst>
              <a:ext uri="{FF2B5EF4-FFF2-40B4-BE49-F238E27FC236}">
                <a16:creationId xmlns:a16="http://schemas.microsoft.com/office/drawing/2014/main" id="{C4B3915A-8143-4424-B507-1AD2EF092EBF}"/>
              </a:ext>
            </a:extLst>
          </p:cNvPr>
          <p:cNvPicPr>
            <a:picLocks noChangeAspect="1"/>
          </p:cNvPicPr>
          <p:nvPr/>
        </p:nvPicPr>
        <p:blipFill rotWithShape="1">
          <a:blip r:embed="rId5"/>
          <a:srcRect t="5011" r="3441" b="8712"/>
          <a:stretch/>
        </p:blipFill>
        <p:spPr>
          <a:xfrm>
            <a:off x="4661655" y="1439650"/>
            <a:ext cx="1469824" cy="1775816"/>
          </a:xfrm>
          <a:prstGeom prst="rect">
            <a:avLst/>
          </a:prstGeom>
        </p:spPr>
      </p:pic>
      <p:pic>
        <p:nvPicPr>
          <p:cNvPr id="20" name="Picture 19">
            <a:extLst>
              <a:ext uri="{FF2B5EF4-FFF2-40B4-BE49-F238E27FC236}">
                <a16:creationId xmlns:a16="http://schemas.microsoft.com/office/drawing/2014/main" id="{B026FCCC-C4C7-4451-9723-352AD9F99652}"/>
              </a:ext>
            </a:extLst>
          </p:cNvPr>
          <p:cNvPicPr>
            <a:picLocks noChangeAspect="1"/>
          </p:cNvPicPr>
          <p:nvPr/>
        </p:nvPicPr>
        <p:blipFill rotWithShape="1">
          <a:blip r:embed="rId6"/>
          <a:srcRect t="9674"/>
          <a:stretch/>
        </p:blipFill>
        <p:spPr>
          <a:xfrm>
            <a:off x="457200" y="1449911"/>
            <a:ext cx="1604897" cy="1769657"/>
          </a:xfrm>
          <a:prstGeom prst="rect">
            <a:avLst/>
          </a:prstGeom>
        </p:spPr>
      </p:pic>
      <p:sp>
        <p:nvSpPr>
          <p:cNvPr id="21" name="TextBox 20">
            <a:extLst>
              <a:ext uri="{FF2B5EF4-FFF2-40B4-BE49-F238E27FC236}">
                <a16:creationId xmlns:a16="http://schemas.microsoft.com/office/drawing/2014/main" id="{1E123AFA-259B-489D-A63B-DB9E27685C6B}"/>
              </a:ext>
            </a:extLst>
          </p:cNvPr>
          <p:cNvSpPr txBox="1"/>
          <p:nvPr/>
        </p:nvSpPr>
        <p:spPr>
          <a:xfrm>
            <a:off x="350520" y="3254573"/>
            <a:ext cx="1569660" cy="307777"/>
          </a:xfrm>
          <a:prstGeom prst="rect">
            <a:avLst/>
          </a:prstGeom>
          <a:noFill/>
        </p:spPr>
        <p:txBody>
          <a:bodyPr wrap="none" rtlCol="0">
            <a:spAutoFit/>
          </a:bodyPr>
          <a:lstStyle/>
          <a:p>
            <a:r>
              <a:rPr lang="en-US" sz="1400" dirty="0">
                <a:solidFill>
                  <a:schemeClr val="accent2"/>
                </a:solidFill>
              </a:rPr>
              <a:t>Bruno Bieth, PhD</a:t>
            </a:r>
            <a:endParaRPr lang="en-CH" sz="1400" dirty="0">
              <a:solidFill>
                <a:schemeClr val="accent2"/>
              </a:solidFill>
            </a:endParaRPr>
          </a:p>
        </p:txBody>
      </p:sp>
      <p:sp>
        <p:nvSpPr>
          <p:cNvPr id="46" name="TextBox 45">
            <a:extLst>
              <a:ext uri="{FF2B5EF4-FFF2-40B4-BE49-F238E27FC236}">
                <a16:creationId xmlns:a16="http://schemas.microsoft.com/office/drawing/2014/main" id="{DA299F95-B404-4419-94D2-3BA2FA48566D}"/>
              </a:ext>
            </a:extLst>
          </p:cNvPr>
          <p:cNvSpPr txBox="1"/>
          <p:nvPr/>
        </p:nvSpPr>
        <p:spPr>
          <a:xfrm>
            <a:off x="2372756" y="3254573"/>
            <a:ext cx="1818126" cy="307777"/>
          </a:xfrm>
          <a:prstGeom prst="rect">
            <a:avLst/>
          </a:prstGeom>
          <a:noFill/>
        </p:spPr>
        <p:txBody>
          <a:bodyPr wrap="none" rtlCol="0">
            <a:spAutoFit/>
          </a:bodyPr>
          <a:lstStyle/>
          <a:p>
            <a:r>
              <a:rPr lang="en-US" sz="1400" dirty="0">
                <a:solidFill>
                  <a:schemeClr val="accent2"/>
                </a:solidFill>
              </a:rPr>
              <a:t>Irina Baltcheva, PhD</a:t>
            </a:r>
            <a:endParaRPr lang="en-CH" sz="1400" dirty="0">
              <a:solidFill>
                <a:schemeClr val="accent2"/>
              </a:solidFill>
            </a:endParaRPr>
          </a:p>
        </p:txBody>
      </p:sp>
      <p:sp>
        <p:nvSpPr>
          <p:cNvPr id="49" name="TextBox 48">
            <a:extLst>
              <a:ext uri="{FF2B5EF4-FFF2-40B4-BE49-F238E27FC236}">
                <a16:creationId xmlns:a16="http://schemas.microsoft.com/office/drawing/2014/main" id="{64C7EEC6-7C40-4CA1-9DE2-F350567641BF}"/>
              </a:ext>
            </a:extLst>
          </p:cNvPr>
          <p:cNvSpPr txBox="1"/>
          <p:nvPr/>
        </p:nvSpPr>
        <p:spPr>
          <a:xfrm>
            <a:off x="4561819" y="3254573"/>
            <a:ext cx="1837106" cy="307777"/>
          </a:xfrm>
          <a:prstGeom prst="rect">
            <a:avLst/>
          </a:prstGeom>
          <a:noFill/>
        </p:spPr>
        <p:txBody>
          <a:bodyPr wrap="none" rtlCol="0">
            <a:spAutoFit/>
          </a:bodyPr>
          <a:lstStyle/>
          <a:p>
            <a:r>
              <a:rPr lang="en-US" sz="1400" dirty="0">
                <a:solidFill>
                  <a:schemeClr val="accent2"/>
                </a:solidFill>
              </a:rPr>
              <a:t>Matthew Fidler, PhD</a:t>
            </a:r>
            <a:endParaRPr lang="en-CH" sz="1400" dirty="0">
              <a:solidFill>
                <a:schemeClr val="accent2"/>
              </a:solidFill>
            </a:endParaRPr>
          </a:p>
        </p:txBody>
      </p:sp>
      <p:sp>
        <p:nvSpPr>
          <p:cNvPr id="50" name="TextBox 49">
            <a:extLst>
              <a:ext uri="{FF2B5EF4-FFF2-40B4-BE49-F238E27FC236}">
                <a16:creationId xmlns:a16="http://schemas.microsoft.com/office/drawing/2014/main" id="{EC31A87E-22FF-4A6A-8BC5-1C090C93B522}"/>
              </a:ext>
            </a:extLst>
          </p:cNvPr>
          <p:cNvSpPr txBox="1"/>
          <p:nvPr/>
        </p:nvSpPr>
        <p:spPr>
          <a:xfrm>
            <a:off x="6477000" y="3254573"/>
            <a:ext cx="2514600" cy="307777"/>
          </a:xfrm>
          <a:prstGeom prst="rect">
            <a:avLst/>
          </a:prstGeom>
          <a:noFill/>
        </p:spPr>
        <p:txBody>
          <a:bodyPr wrap="square" rtlCol="0">
            <a:spAutoFit/>
          </a:bodyPr>
          <a:lstStyle/>
          <a:p>
            <a:r>
              <a:rPr lang="en-US" sz="1400" dirty="0">
                <a:solidFill>
                  <a:schemeClr val="accent2"/>
                </a:solidFill>
              </a:rPr>
              <a:t>Souvik Bhattacharya, PhD</a:t>
            </a:r>
            <a:endParaRPr lang="en-CH" sz="1400" dirty="0">
              <a:solidFill>
                <a:schemeClr val="accent2"/>
              </a:solidFill>
            </a:endParaRPr>
          </a:p>
        </p:txBody>
      </p:sp>
      <p:sp>
        <p:nvSpPr>
          <p:cNvPr id="51" name="Rectangle 50">
            <a:extLst>
              <a:ext uri="{FF2B5EF4-FFF2-40B4-BE49-F238E27FC236}">
                <a16:creationId xmlns:a16="http://schemas.microsoft.com/office/drawing/2014/main" id="{ECB18C40-BEF8-45B9-A695-A512A83D8C8E}"/>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52" name="Picture 51">
            <a:extLst>
              <a:ext uri="{FF2B5EF4-FFF2-40B4-BE49-F238E27FC236}">
                <a16:creationId xmlns:a16="http://schemas.microsoft.com/office/drawing/2014/main" id="{E851927B-A4A2-4465-BD54-436BD396764E}"/>
              </a:ext>
            </a:extLst>
          </p:cNvPr>
          <p:cNvPicPr>
            <a:picLocks noChangeAspect="1"/>
          </p:cNvPicPr>
          <p:nvPr/>
        </p:nvPicPr>
        <p:blipFill rotWithShape="1">
          <a:blip r:embed="rId7"/>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34480068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VPC - stratification</a:t>
            </a:r>
          </a:p>
        </p:txBody>
      </p:sp>
      <p:sp>
        <p:nvSpPr>
          <p:cNvPr id="5" name="Rectangle 4"/>
          <p:cNvSpPr/>
          <p:nvPr/>
        </p:nvSpPr>
        <p:spPr>
          <a:xfrm>
            <a:off x="457199" y="958417"/>
            <a:ext cx="8470401" cy="738664"/>
          </a:xfrm>
          <a:prstGeom prst="rect">
            <a:avLst/>
          </a:prstGeom>
          <a:solidFill>
            <a:schemeClr val="bg1">
              <a:lumMod val="85000"/>
            </a:schemeClr>
          </a:solidFill>
        </p:spPr>
        <p:txBody>
          <a:bodyPr wrap="square">
            <a:spAutoFit/>
          </a:bodyPr>
          <a:lstStyle/>
          <a:p>
            <a:r>
              <a:rPr lang="en-US" sz="1400" b="1" dirty="0">
                <a:solidFill>
                  <a:schemeClr val="accent1">
                    <a:lumMod val="75000"/>
                  </a:schemeClr>
                </a:solidFill>
                <a:latin typeface="Consolas" panose="020B0609020204030204" pitchFamily="49" charset="0"/>
                <a:cs typeface="Consolas" panose="020B0609020204030204" pitchFamily="49" charset="0"/>
              </a:rPr>
              <a:t>ctr %&gt;% </a:t>
            </a:r>
            <a:r>
              <a:rPr lang="en-US" sz="1400" b="1" dirty="0" err="1">
                <a:solidFill>
                  <a:schemeClr val="accent1">
                    <a:lumMod val="75000"/>
                  </a:schemeClr>
                </a:solidFill>
                <a:latin typeface="Consolas" panose="020B0609020204030204" pitchFamily="49" charset="0"/>
                <a:cs typeface="Consolas" panose="020B0609020204030204" pitchFamily="49" charset="0"/>
              </a:rPr>
              <a:t>pmx_plot_vpc</a:t>
            </a:r>
            <a:r>
              <a:rPr lang="en-US" sz="1400" dirty="0">
                <a:latin typeface="Consolas" panose="020B0609020204030204" pitchFamily="49" charset="0"/>
                <a:cs typeface="Consolas" panose="020B0609020204030204" pitchFamily="49" charset="0"/>
              </a:rPr>
              <a:t>(</a:t>
            </a:r>
            <a:r>
              <a:rPr lang="en-US" sz="1400" dirty="0">
                <a:solidFill>
                  <a:schemeClr val="accent1">
                    <a:lumMod val="75000"/>
                  </a:schemeClr>
                </a:solidFill>
                <a:latin typeface="Consolas" panose="020B0609020204030204" pitchFamily="49" charset="0"/>
                <a:cs typeface="Consolas" panose="020B0609020204030204" pitchFamily="49" charset="0"/>
              </a:rPr>
              <a:t>bin = </a:t>
            </a:r>
            <a:r>
              <a:rPr lang="en-US" sz="1400" b="1" dirty="0" err="1">
                <a:solidFill>
                  <a:schemeClr val="accent1">
                    <a:lumMod val="75000"/>
                  </a:schemeClr>
                </a:solidFill>
                <a:latin typeface="Consolas" panose="020B0609020204030204" pitchFamily="49" charset="0"/>
                <a:cs typeface="Consolas" panose="020B0609020204030204" pitchFamily="49" charset="0"/>
              </a:rPr>
              <a:t>pmx_vpc_bin</a:t>
            </a:r>
            <a:r>
              <a:rPr lang="en-US" sz="1400" dirty="0">
                <a:latin typeface="Consolas" panose="020B0609020204030204" pitchFamily="49" charset="0"/>
                <a:cs typeface="Consolas" panose="020B0609020204030204" pitchFamily="49" charset="0"/>
              </a:rPr>
              <a:t>(</a:t>
            </a:r>
            <a:r>
              <a:rPr lang="en-US" sz="1400" dirty="0">
                <a:solidFill>
                  <a:schemeClr val="accent1">
                    <a:lumMod val="75000"/>
                  </a:schemeClr>
                </a:solidFill>
                <a:latin typeface="Consolas" panose="020B0609020204030204" pitchFamily="49" charset="0"/>
                <a:cs typeface="Consolas" panose="020B0609020204030204" pitchFamily="49" charset="0"/>
              </a:rPr>
              <a:t>style</a:t>
            </a:r>
            <a:r>
              <a:rPr lang="en-US" sz="1400" dirty="0">
                <a:latin typeface="Consolas" panose="020B0609020204030204" pitchFamily="49" charset="0"/>
                <a:cs typeface="Consolas" panose="020B0609020204030204" pitchFamily="49" charset="0"/>
              </a:rPr>
              <a:t> = </a:t>
            </a:r>
            <a:r>
              <a:rPr lang="en-US" sz="1400" dirty="0">
                <a:solidFill>
                  <a:srgbClr val="4F9A05"/>
                </a:solidFill>
                <a:latin typeface="Consolas" panose="020B0609020204030204" pitchFamily="49" charset="0"/>
                <a:cs typeface="Consolas" panose="020B0609020204030204" pitchFamily="49" charset="0"/>
              </a:rPr>
              <a:t>"equal"</a:t>
            </a:r>
            <a:r>
              <a:rPr lang="en-US" sz="1400" dirty="0">
                <a:latin typeface="Consolas" panose="020B0609020204030204" pitchFamily="49" charset="0"/>
                <a:cs typeface="Consolas" panose="020B0609020204030204" pitchFamily="49" charset="0"/>
              </a:rPr>
              <a:t>),</a:t>
            </a:r>
            <a:r>
              <a:rPr lang="de-CH" sz="1400" kern="0" dirty="0">
                <a:solidFill>
                  <a:srgbClr val="214A88"/>
                </a:solidFill>
                <a:latin typeface="Consolas" panose="020B0609020204030204" pitchFamily="49" charset="0"/>
                <a:cs typeface="Consolas" panose="020B0609020204030204" pitchFamily="49" charset="0"/>
              </a:rPr>
              <a:t> </a:t>
            </a:r>
          </a:p>
          <a:p>
            <a:r>
              <a:rPr lang="de-CH" sz="1400" kern="0" dirty="0">
                <a:solidFill>
                  <a:srgbClr val="214A88"/>
                </a:solidFill>
                <a:latin typeface="Consolas" panose="020B0609020204030204" pitchFamily="49" charset="0"/>
                <a:cs typeface="Consolas" panose="020B0609020204030204" pitchFamily="49" charset="0"/>
              </a:rPr>
              <a:t>		  </a:t>
            </a:r>
            <a:r>
              <a:rPr lang="de-CH" sz="1400" kern="0" dirty="0" err="1">
                <a:solidFill>
                  <a:srgbClr val="214A88"/>
                </a:solidFill>
                <a:latin typeface="Consolas" panose="020B0609020204030204" pitchFamily="49" charset="0"/>
                <a:cs typeface="Consolas" panose="020B0609020204030204" pitchFamily="49" charset="0"/>
              </a:rPr>
              <a:t>strat.facet</a:t>
            </a:r>
            <a:r>
              <a:rPr lang="de-CH" sz="1400" kern="0" dirty="0">
                <a:solidFill>
                  <a:srgbClr val="214A88"/>
                </a:solidFill>
                <a:latin typeface="Consolas" panose="020B0609020204030204" pitchFamily="49" charset="0"/>
                <a:cs typeface="Consolas" panose="020B0609020204030204" pitchFamily="49" charset="0"/>
              </a:rPr>
              <a:t> </a:t>
            </a:r>
            <a:r>
              <a:rPr lang="de-CH" sz="1400" kern="0" dirty="0">
                <a:latin typeface="Consolas" panose="020B0609020204030204" pitchFamily="49" charset="0"/>
                <a:cs typeface="Consolas" panose="020B0609020204030204" pitchFamily="49" charset="0"/>
              </a:rPr>
              <a:t>=</a:t>
            </a:r>
            <a:r>
              <a:rPr lang="de-CH" sz="1400" kern="0" dirty="0">
                <a:solidFill>
                  <a:srgbClr val="214A88"/>
                </a:solidFill>
                <a:latin typeface="Consolas" panose="020B0609020204030204" pitchFamily="49" charset="0"/>
                <a:cs typeface="Consolas" panose="020B0609020204030204" pitchFamily="49" charset="0"/>
              </a:rPr>
              <a:t> </a:t>
            </a:r>
            <a:r>
              <a:rPr lang="en-US" sz="1400" dirty="0">
                <a:solidFill>
                  <a:srgbClr val="4F9A05"/>
                </a:solidFill>
                <a:latin typeface="Consolas" panose="020B0609020204030204" pitchFamily="49" charset="0"/>
                <a:cs typeface="Consolas" panose="020B0609020204030204" pitchFamily="49" charset="0"/>
              </a:rPr>
              <a:t>"</a:t>
            </a:r>
            <a:r>
              <a:rPr lang="en-US" sz="1400" kern="0" dirty="0">
                <a:solidFill>
                  <a:srgbClr val="4F9A05"/>
                </a:solidFill>
                <a:latin typeface="Consolas" panose="020B0609020204030204" pitchFamily="49" charset="0"/>
                <a:cs typeface="Consolas" panose="020B0609020204030204" pitchFamily="49" charset="0"/>
              </a:rPr>
              <a:t>DOSE</a:t>
            </a:r>
            <a:r>
              <a:rPr lang="en-US" sz="1400" dirty="0">
                <a:solidFill>
                  <a:srgbClr val="4F9A05"/>
                </a:solidFill>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 </a:t>
            </a:r>
          </a:p>
          <a:p>
            <a:r>
              <a:rPr lang="en-US" sz="1400" kern="0" dirty="0">
                <a:solidFill>
                  <a:srgbClr val="214A88"/>
                </a:solidFill>
                <a:latin typeface="Consolas" panose="020B0609020204030204" pitchFamily="49" charset="0"/>
                <a:cs typeface="Consolas" panose="020B0609020204030204" pitchFamily="49" charset="0"/>
              </a:rPr>
              <a:t>		  facets = </a:t>
            </a:r>
            <a:r>
              <a:rPr lang="en-US" sz="1400" kern="0" dirty="0">
                <a:latin typeface="Consolas" panose="020B0609020204030204" pitchFamily="49" charset="0"/>
                <a:cs typeface="Consolas" panose="020B0609020204030204" pitchFamily="49" charset="0"/>
              </a:rPr>
              <a:t>list(scales = </a:t>
            </a:r>
            <a:r>
              <a:rPr lang="en-US" sz="1400" dirty="0">
                <a:solidFill>
                  <a:srgbClr val="4F9A05"/>
                </a:solidFill>
                <a:latin typeface="Consolas" panose="020B0609020204030204" pitchFamily="49" charset="0"/>
                <a:cs typeface="Consolas" panose="020B0609020204030204" pitchFamily="49" charset="0"/>
              </a:rPr>
              <a:t>"</a:t>
            </a:r>
            <a:r>
              <a:rPr lang="en-US" sz="1400" kern="0" dirty="0">
                <a:solidFill>
                  <a:srgbClr val="4F9A05"/>
                </a:solidFill>
                <a:latin typeface="Consolas" panose="020B0609020204030204" pitchFamily="49" charset="0"/>
                <a:cs typeface="Consolas" panose="020B0609020204030204" pitchFamily="49" charset="0"/>
              </a:rPr>
              <a:t>free</a:t>
            </a:r>
            <a:r>
              <a:rPr lang="en-US" sz="1400" dirty="0">
                <a:solidFill>
                  <a:srgbClr val="4F9A05"/>
                </a:solidFill>
                <a:latin typeface="Consolas" panose="020B0609020204030204" pitchFamily="49" charset="0"/>
                <a:cs typeface="Consolas" panose="020B0609020204030204" pitchFamily="49" charset="0"/>
              </a:rPr>
              <a:t>"</a:t>
            </a:r>
            <a:r>
              <a:rPr lang="en-US" sz="1400" kern="0" dirty="0">
                <a:solidFill>
                  <a:srgbClr val="000000"/>
                </a:solidFill>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a:t>
            </a:r>
          </a:p>
        </p:txBody>
      </p:sp>
      <p:sp>
        <p:nvSpPr>
          <p:cNvPr id="7" name="Slide Number Placeholder 6"/>
          <p:cNvSpPr>
            <a:spLocks noGrp="1"/>
          </p:cNvSpPr>
          <p:nvPr>
            <p:ph type="sldNum" sz="quarter" idx="11"/>
          </p:nvPr>
        </p:nvSpPr>
        <p:spPr/>
        <p:txBody>
          <a:bodyPr/>
          <a:lstStyle/>
          <a:p>
            <a:fld id="{47547CF9-5B10-D24F-A8D7-45A9778164F7}" type="slidenum">
              <a:rPr lang="uk-UA" smtClean="0"/>
              <a:pPr/>
              <a:t>20</a:t>
            </a:fld>
            <a:endParaRPr lang="uk-UA"/>
          </a:p>
        </p:txBody>
      </p:sp>
      <p:sp>
        <p:nvSpPr>
          <p:cNvPr id="9" name="Rectangle 8">
            <a:extLst>
              <a:ext uri="{FF2B5EF4-FFF2-40B4-BE49-F238E27FC236}">
                <a16:creationId xmlns:a16="http://schemas.microsoft.com/office/drawing/2014/main" id="{819FFD7F-2464-48DF-9843-4D5043B52F7E}"/>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0" name="Rectangle 9">
            <a:extLst>
              <a:ext uri="{FF2B5EF4-FFF2-40B4-BE49-F238E27FC236}">
                <a16:creationId xmlns:a16="http://schemas.microsoft.com/office/drawing/2014/main" id="{110CA872-28AC-4984-BFA9-7E28538A6869}"/>
              </a:ext>
            </a:extLst>
          </p:cNvPr>
          <p:cNvSpPr/>
          <p:nvPr/>
        </p:nvSpPr>
        <p:spPr>
          <a:xfrm>
            <a:off x="5562605" y="4607003"/>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1" name="Picture 10">
            <a:extLst>
              <a:ext uri="{FF2B5EF4-FFF2-40B4-BE49-F238E27FC236}">
                <a16:creationId xmlns:a16="http://schemas.microsoft.com/office/drawing/2014/main" id="{CC87099C-EA93-463D-A329-31974EF9A5C5}"/>
              </a:ext>
            </a:extLst>
          </p:cNvPr>
          <p:cNvPicPr>
            <a:picLocks noChangeAspect="1"/>
          </p:cNvPicPr>
          <p:nvPr/>
        </p:nvPicPr>
        <p:blipFill rotWithShape="1">
          <a:blip r:embed="rId3"/>
          <a:srcRect l="52861" t="61905" r="8694" b="23809"/>
          <a:stretch/>
        </p:blipFill>
        <p:spPr>
          <a:xfrm>
            <a:off x="8003222" y="4781550"/>
            <a:ext cx="683578" cy="256342"/>
          </a:xfrm>
          <a:prstGeom prst="rect">
            <a:avLst/>
          </a:prstGeom>
        </p:spPr>
      </p:pic>
      <p:pic>
        <p:nvPicPr>
          <p:cNvPr id="12" name="Picture 11">
            <a:extLst>
              <a:ext uri="{FF2B5EF4-FFF2-40B4-BE49-F238E27FC236}">
                <a16:creationId xmlns:a16="http://schemas.microsoft.com/office/drawing/2014/main" id="{EA8FC104-91C7-45AB-82F1-2A03D6A8EABD}"/>
              </a:ext>
            </a:extLst>
          </p:cNvPr>
          <p:cNvPicPr>
            <a:picLocks noChangeAspect="1"/>
          </p:cNvPicPr>
          <p:nvPr/>
        </p:nvPicPr>
        <p:blipFill>
          <a:blip r:embed="rId4"/>
          <a:stretch>
            <a:fillRect/>
          </a:stretch>
        </p:blipFill>
        <p:spPr>
          <a:xfrm>
            <a:off x="1187726" y="1808866"/>
            <a:ext cx="4787339" cy="3143925"/>
          </a:xfrm>
          <a:prstGeom prst="rect">
            <a:avLst/>
          </a:prstGeom>
        </p:spPr>
      </p:pic>
    </p:spTree>
    <p:extLst>
      <p:ext uri="{BB962C8B-B14F-4D97-AF65-F5344CB8AC3E}">
        <p14:creationId xmlns:p14="http://schemas.microsoft.com/office/powerpoint/2010/main" val="23106786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Stratification</a:t>
            </a:r>
          </a:p>
        </p:txBody>
      </p:sp>
      <p:sp>
        <p:nvSpPr>
          <p:cNvPr id="3" name="Content Placeholder 2"/>
          <p:cNvSpPr>
            <a:spLocks noGrp="1"/>
          </p:cNvSpPr>
          <p:nvPr>
            <p:ph idx="1"/>
          </p:nvPr>
        </p:nvSpPr>
        <p:spPr>
          <a:xfrm>
            <a:off x="434975" y="1200150"/>
            <a:ext cx="5165725" cy="3326130"/>
          </a:xfrm>
        </p:spPr>
        <p:txBody>
          <a:bodyPr>
            <a:normAutofit/>
          </a:bodyPr>
          <a:lstStyle/>
          <a:p>
            <a:pPr>
              <a:spcBef>
                <a:spcPts val="6000"/>
              </a:spcBef>
            </a:pPr>
            <a:r>
              <a:rPr lang="en-US" sz="1500" dirty="0">
                <a:cs typeface="Consolas" panose="020B0609020204030204" pitchFamily="49" charset="0"/>
              </a:rPr>
              <a:t>Using arguments </a:t>
            </a:r>
            <a:r>
              <a:rPr lang="en-US" sz="1500" i="1" dirty="0" err="1">
                <a:cs typeface="Consolas" panose="020B0609020204030204" pitchFamily="49" charset="0"/>
              </a:rPr>
              <a:t>strat.facet</a:t>
            </a:r>
            <a:r>
              <a:rPr lang="en-US" sz="1500" dirty="0">
                <a:cs typeface="Consolas" panose="020B0609020204030204" pitchFamily="49" charset="0"/>
              </a:rPr>
              <a:t> (discrete) or </a:t>
            </a:r>
            <a:r>
              <a:rPr lang="en-US" sz="1500" i="1" dirty="0" err="1">
                <a:cs typeface="Consolas" panose="020B0609020204030204" pitchFamily="49" charset="0"/>
              </a:rPr>
              <a:t>strat.color</a:t>
            </a:r>
            <a:r>
              <a:rPr lang="en-US" sz="1500" dirty="0">
                <a:cs typeface="Consolas" panose="020B0609020204030204" pitchFamily="49" charset="0"/>
              </a:rPr>
              <a:t> (continuous) in </a:t>
            </a:r>
            <a:r>
              <a:rPr lang="en-US" sz="1500" i="1" dirty="0" err="1">
                <a:cs typeface="Consolas" panose="020B0609020204030204" pitchFamily="49" charset="0"/>
              </a:rPr>
              <a:t>pmx_plot_xxx</a:t>
            </a:r>
            <a:r>
              <a:rPr lang="en-US" sz="1500" i="1" dirty="0">
                <a:cs typeface="Consolas" panose="020B0609020204030204" pitchFamily="49" charset="0"/>
              </a:rPr>
              <a:t>()</a:t>
            </a:r>
            <a:r>
              <a:rPr lang="en-US" sz="1500" dirty="0">
                <a:cs typeface="Consolas" panose="020B0609020204030204" pitchFamily="49" charset="0"/>
              </a:rPr>
              <a:t>. </a:t>
            </a:r>
          </a:p>
          <a:p>
            <a:pPr>
              <a:spcBef>
                <a:spcPts val="600"/>
              </a:spcBef>
            </a:pPr>
            <a:r>
              <a:rPr lang="en-US" sz="1500" dirty="0">
                <a:cs typeface="Consolas" panose="020B0609020204030204" pitchFamily="49" charset="0"/>
              </a:rPr>
              <a:t>Allows two-</a:t>
            </a:r>
            <a:r>
              <a:rPr lang="en-US" sz="1500" dirty="0" err="1">
                <a:cs typeface="Consolas" panose="020B0609020204030204" pitchFamily="49" charset="0"/>
              </a:rPr>
              <a:t>dimentional</a:t>
            </a:r>
            <a:r>
              <a:rPr lang="en-US" sz="1500" dirty="0">
                <a:cs typeface="Consolas" panose="020B0609020204030204" pitchFamily="49" charset="0"/>
              </a:rPr>
              <a:t> stratification</a:t>
            </a:r>
          </a:p>
          <a:p>
            <a:endParaRPr lang="en-US" sz="1500" dirty="0"/>
          </a:p>
        </p:txBody>
      </p:sp>
      <p:sp>
        <p:nvSpPr>
          <p:cNvPr id="5" name="Slide Number Placeholder 4"/>
          <p:cNvSpPr>
            <a:spLocks noGrp="1"/>
          </p:cNvSpPr>
          <p:nvPr>
            <p:ph type="sldNum" sz="quarter" idx="11"/>
          </p:nvPr>
        </p:nvSpPr>
        <p:spPr/>
        <p:txBody>
          <a:bodyPr/>
          <a:lstStyle/>
          <a:p>
            <a:fld id="{47547CF9-5B10-D24F-A8D7-45A9778164F7}" type="slidenum">
              <a:rPr lang="uk-UA" smtClean="0"/>
              <a:pPr/>
              <a:t>21</a:t>
            </a:fld>
            <a:endParaRPr lang="uk-UA" dirty="0"/>
          </a:p>
        </p:txBody>
      </p:sp>
      <p:sp>
        <p:nvSpPr>
          <p:cNvPr id="7" name="Rectangle 6"/>
          <p:cNvSpPr/>
          <p:nvPr/>
        </p:nvSpPr>
        <p:spPr>
          <a:xfrm>
            <a:off x="304800" y="2346123"/>
            <a:ext cx="4953000" cy="300082"/>
          </a:xfrm>
          <a:prstGeom prst="rect">
            <a:avLst/>
          </a:prstGeom>
          <a:solidFill>
            <a:schemeClr val="accent4">
              <a:lumMod val="20000"/>
              <a:lumOff val="80000"/>
            </a:schemeClr>
          </a:solidFill>
        </p:spPr>
        <p:txBody>
          <a:bodyPr wrap="square">
            <a:spAutoFit/>
          </a:bodyPr>
          <a:lstStyle/>
          <a:p>
            <a:r>
              <a:rPr lang="en-US" sz="1350" b="1" dirty="0">
                <a:solidFill>
                  <a:schemeClr val="accent1">
                    <a:lumMod val="75000"/>
                  </a:schemeClr>
                </a:solidFill>
                <a:latin typeface="Consolas" panose="020B0609020204030204" pitchFamily="49" charset="0"/>
                <a:cs typeface="Consolas" panose="020B0609020204030204" pitchFamily="49" charset="0"/>
              </a:rPr>
              <a:t>ctr %&gt;% </a:t>
            </a:r>
            <a:r>
              <a:rPr lang="en-US" sz="1350" b="1" dirty="0" err="1">
                <a:solidFill>
                  <a:schemeClr val="accent1">
                    <a:lumMod val="75000"/>
                  </a:schemeClr>
                </a:solidFill>
                <a:latin typeface="Consolas" panose="020B0609020204030204" pitchFamily="49" charset="0"/>
                <a:cs typeface="Consolas" panose="020B0609020204030204" pitchFamily="49" charset="0"/>
              </a:rPr>
              <a:t>pmx_plot_npde_time</a:t>
            </a:r>
            <a:r>
              <a:rPr lang="en-US" sz="1350" dirty="0">
                <a:latin typeface="Consolas" panose="020B0609020204030204" pitchFamily="49" charset="0"/>
                <a:cs typeface="Consolas" panose="020B0609020204030204" pitchFamily="49" charset="0"/>
              </a:rPr>
              <a:t>(</a:t>
            </a:r>
            <a:r>
              <a:rPr lang="en-US" sz="1350" dirty="0" err="1">
                <a:solidFill>
                  <a:schemeClr val="accent1">
                    <a:lumMod val="75000"/>
                  </a:schemeClr>
                </a:solidFill>
                <a:latin typeface="Consolas" panose="020B0609020204030204" pitchFamily="49" charset="0"/>
                <a:cs typeface="Consolas" panose="020B0609020204030204" pitchFamily="49" charset="0"/>
              </a:rPr>
              <a:t>strat.facet</a:t>
            </a:r>
            <a:r>
              <a:rPr lang="en-US" sz="1350" dirty="0">
                <a:latin typeface="Consolas" panose="020B0609020204030204" pitchFamily="49" charset="0"/>
                <a:cs typeface="Consolas" panose="020B0609020204030204" pitchFamily="49" charset="0"/>
              </a:rPr>
              <a:t> = STUD~SEX)</a:t>
            </a:r>
            <a:endParaRPr lang="en-US" sz="1350" dirty="0"/>
          </a:p>
        </p:txBody>
      </p:sp>
      <p:pic>
        <p:nvPicPr>
          <p:cNvPr id="11" name="Picture 10">
            <a:extLst>
              <a:ext uri="{FF2B5EF4-FFF2-40B4-BE49-F238E27FC236}">
                <a16:creationId xmlns:a16="http://schemas.microsoft.com/office/drawing/2014/main" id="{4073F0C4-AAC0-4F44-B55C-46C5B5A6CC39}"/>
              </a:ext>
            </a:extLst>
          </p:cNvPr>
          <p:cNvPicPr>
            <a:picLocks noChangeAspect="1"/>
          </p:cNvPicPr>
          <p:nvPr/>
        </p:nvPicPr>
        <p:blipFill>
          <a:blip r:embed="rId3"/>
          <a:stretch>
            <a:fillRect/>
          </a:stretch>
        </p:blipFill>
        <p:spPr>
          <a:xfrm>
            <a:off x="5410200" y="618133"/>
            <a:ext cx="3543300" cy="3684829"/>
          </a:xfrm>
          <a:prstGeom prst="rect">
            <a:avLst/>
          </a:prstGeom>
        </p:spPr>
      </p:pic>
      <p:sp>
        <p:nvSpPr>
          <p:cNvPr id="12" name="Rectangle 11">
            <a:extLst>
              <a:ext uri="{FF2B5EF4-FFF2-40B4-BE49-F238E27FC236}">
                <a16:creationId xmlns:a16="http://schemas.microsoft.com/office/drawing/2014/main" id="{7401771C-9F1C-410C-A649-6464CF5B6AB2}"/>
              </a:ext>
            </a:extLst>
          </p:cNvPr>
          <p:cNvSpPr/>
          <p:nvPr/>
        </p:nvSpPr>
        <p:spPr>
          <a:xfrm>
            <a:off x="5562605" y="4607003"/>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3" name="Picture 12">
            <a:extLst>
              <a:ext uri="{FF2B5EF4-FFF2-40B4-BE49-F238E27FC236}">
                <a16:creationId xmlns:a16="http://schemas.microsoft.com/office/drawing/2014/main" id="{938A2163-E2DB-41DC-B1A3-CB4A08810A00}"/>
              </a:ext>
            </a:extLst>
          </p:cNvPr>
          <p:cNvPicPr>
            <a:picLocks noChangeAspect="1"/>
          </p:cNvPicPr>
          <p:nvPr/>
        </p:nvPicPr>
        <p:blipFill rotWithShape="1">
          <a:blip r:embed="rId4"/>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1865970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25132" y="342901"/>
            <a:ext cx="8161667" cy="457200"/>
          </a:xfrm>
        </p:spPr>
        <p:txBody>
          <a:bodyPr>
            <a:normAutofit/>
          </a:bodyPr>
          <a:lstStyle/>
          <a:p>
            <a:r>
              <a:rPr lang="en-US" sz="2800"/>
              <a:t>Censored data </a:t>
            </a:r>
          </a:p>
        </p:txBody>
      </p:sp>
      <p:sp>
        <p:nvSpPr>
          <p:cNvPr id="7" name="Content Placeholder 2"/>
          <p:cNvSpPr txBox="1">
            <a:spLocks/>
          </p:cNvSpPr>
          <p:nvPr/>
        </p:nvSpPr>
        <p:spPr>
          <a:xfrm>
            <a:off x="457200" y="895350"/>
            <a:ext cx="4495800" cy="533399"/>
          </a:xfrm>
          <a:prstGeom prst="rect">
            <a:avLst/>
          </a:prstGeom>
        </p:spPr>
        <p:txBody>
          <a:bodyPr>
            <a:noAutofit/>
          </a:bodyPr>
          <a:lstStyle>
            <a:lvl1pPr marL="228600" indent="-228600" algn="l" defTabSz="914400" rtl="0" eaLnBrk="1" latinLnBrk="0" hangingPunct="1">
              <a:spcBef>
                <a:spcPts val="900"/>
              </a:spcBef>
              <a:buClrTx/>
              <a:buSzPct val="100000"/>
              <a:buFont typeface="Wingdings" charset="2"/>
              <a:buChar char="§"/>
              <a:tabLst>
                <a:tab pos="3998913" algn="r"/>
                <a:tab pos="8229600" algn="r"/>
              </a:tabLst>
              <a:defRPr sz="1800" b="0" i="0" kern="1200" spc="0" baseline="0">
                <a:solidFill>
                  <a:schemeClr val="tx1"/>
                </a:solidFill>
                <a:latin typeface="+mn-lt"/>
                <a:ea typeface="+mn-ea"/>
                <a:cs typeface="+mn-cs"/>
              </a:defRPr>
            </a:lvl1pPr>
            <a:lvl2pPr marL="4572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2pPr>
            <a:lvl3pPr marL="6858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3pPr>
            <a:lvl4pPr marL="9144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450"/>
              </a:spcAft>
              <a:buFont typeface="Wingdings" charset="2"/>
              <a:buNone/>
            </a:pPr>
            <a:r>
              <a:rPr lang="en-US" sz="1500">
                <a:cs typeface="Consolas" panose="020B0609020204030204" pitchFamily="49" charset="0"/>
              </a:rPr>
              <a:t>Create controller with BLOQ* data (BLQ column in input dataset):</a:t>
            </a:r>
          </a:p>
        </p:txBody>
      </p:sp>
      <p:sp>
        <p:nvSpPr>
          <p:cNvPr id="8" name="Rectangle 7"/>
          <p:cNvSpPr/>
          <p:nvPr/>
        </p:nvSpPr>
        <p:spPr>
          <a:xfrm>
            <a:off x="525133" y="1490407"/>
            <a:ext cx="4427867" cy="1131079"/>
          </a:xfrm>
          <a:prstGeom prst="rect">
            <a:avLst/>
          </a:prstGeom>
          <a:solidFill>
            <a:schemeClr val="bg1">
              <a:lumMod val="85000"/>
            </a:schemeClr>
          </a:solidFill>
        </p:spPr>
        <p:txBody>
          <a:bodyPr wrap="square">
            <a:spAutoFit/>
          </a:bodyPr>
          <a:lstStyle/>
          <a:p>
            <a:r>
              <a:rPr lang="en-US" sz="1350" err="1">
                <a:latin typeface="Consolas" panose="020B0609020204030204" pitchFamily="49" charset="0"/>
                <a:cs typeface="Consolas" panose="020B0609020204030204" pitchFamily="49" charset="0"/>
              </a:rPr>
              <a:t>ctr</a:t>
            </a:r>
            <a:r>
              <a:rPr lang="en-US" sz="1350">
                <a:latin typeface="Consolas" panose="020B0609020204030204" pitchFamily="49" charset="0"/>
                <a:cs typeface="Consolas" panose="020B0609020204030204" pitchFamily="49" charset="0"/>
              </a:rPr>
              <a:t> &lt;- </a:t>
            </a:r>
            <a:r>
              <a:rPr lang="en-US" sz="1350" b="1" err="1">
                <a:solidFill>
                  <a:schemeClr val="accent1"/>
                </a:solidFill>
                <a:latin typeface="Consolas" panose="020B0609020204030204" pitchFamily="49" charset="0"/>
                <a:cs typeface="Consolas" panose="020B0609020204030204" pitchFamily="49" charset="0"/>
              </a:rPr>
              <a:t>pmx_mlxtran</a:t>
            </a:r>
            <a:r>
              <a:rPr lang="en-US" sz="1350">
                <a:latin typeface="Consolas" panose="020B0609020204030204" pitchFamily="49" charset="0"/>
                <a:cs typeface="Consolas" panose="020B0609020204030204" pitchFamily="49" charset="0"/>
              </a:rPr>
              <a:t>(</a:t>
            </a:r>
          </a:p>
          <a:p>
            <a:r>
              <a:rPr lang="en-US" sz="1350">
                <a:latin typeface="Consolas" panose="020B0609020204030204" pitchFamily="49" charset="0"/>
                <a:cs typeface="Consolas" panose="020B0609020204030204" pitchFamily="49" charset="0"/>
              </a:rPr>
              <a:t>	</a:t>
            </a:r>
            <a:r>
              <a:rPr lang="en-US" sz="1350" err="1">
                <a:latin typeface="Consolas" panose="020B0609020204030204" pitchFamily="49" charset="0"/>
                <a:cs typeface="Consolas" panose="020B0609020204030204" pitchFamily="49" charset="0"/>
              </a:rPr>
              <a:t>file_name</a:t>
            </a:r>
            <a:r>
              <a:rPr lang="en-US" sz="1350">
                <a:latin typeface="Consolas" panose="020B0609020204030204" pitchFamily="49" charset="0"/>
                <a:cs typeface="Consolas" panose="020B0609020204030204" pitchFamily="49" charset="0"/>
              </a:rPr>
              <a:t>=</a:t>
            </a:r>
            <a:r>
              <a:rPr lang="en-US" sz="1350" err="1">
                <a:latin typeface="Consolas" panose="020B0609020204030204" pitchFamily="49" charset="0"/>
                <a:cs typeface="Consolas" panose="020B0609020204030204" pitchFamily="49" charset="0"/>
              </a:rPr>
              <a:t>mlx_file</a:t>
            </a:r>
            <a:r>
              <a:rPr lang="en-US" sz="1350">
                <a:latin typeface="Consolas" panose="020B0609020204030204" pitchFamily="49" charset="0"/>
                <a:cs typeface="Consolas" panose="020B0609020204030204" pitchFamily="49" charset="0"/>
              </a:rPr>
              <a:t>, </a:t>
            </a:r>
          </a:p>
          <a:p>
            <a:r>
              <a:rPr lang="en-US" sz="1350">
                <a:latin typeface="Consolas" panose="020B0609020204030204" pitchFamily="49" charset="0"/>
                <a:cs typeface="Consolas" panose="020B0609020204030204" pitchFamily="49" charset="0"/>
              </a:rPr>
              <a:t>	</a:t>
            </a:r>
            <a:r>
              <a:rPr lang="en-US" sz="1350" err="1">
                <a:latin typeface="Consolas" panose="020B0609020204030204" pitchFamily="49" charset="0"/>
                <a:cs typeface="Consolas" panose="020B0609020204030204" pitchFamily="49" charset="0"/>
              </a:rPr>
              <a:t>bloq</a:t>
            </a:r>
            <a:r>
              <a:rPr lang="en-US" sz="1350">
                <a:latin typeface="Consolas" panose="020B0609020204030204" pitchFamily="49" charset="0"/>
                <a:cs typeface="Consolas" panose="020B0609020204030204" pitchFamily="49" charset="0"/>
              </a:rPr>
              <a:t> = </a:t>
            </a:r>
            <a:r>
              <a:rPr lang="en-US" sz="1350" err="1">
                <a:latin typeface="Consolas" panose="020B0609020204030204" pitchFamily="49" charset="0"/>
                <a:cs typeface="Consolas" panose="020B0609020204030204" pitchFamily="49" charset="0"/>
              </a:rPr>
              <a:t>pmx_bloq</a:t>
            </a:r>
            <a:r>
              <a:rPr lang="en-US" sz="1350">
                <a:latin typeface="Consolas" panose="020B0609020204030204" pitchFamily="49" charset="0"/>
                <a:cs typeface="Consolas" panose="020B0609020204030204" pitchFamily="49" charset="0"/>
              </a:rPr>
              <a:t>(</a:t>
            </a:r>
            <a:r>
              <a:rPr lang="en-US" sz="1350" err="1">
                <a:latin typeface="Consolas" panose="020B0609020204030204" pitchFamily="49" charset="0"/>
                <a:cs typeface="Consolas" panose="020B0609020204030204" pitchFamily="49" charset="0"/>
              </a:rPr>
              <a:t>cens</a:t>
            </a:r>
            <a:r>
              <a:rPr lang="en-US" sz="1350">
                <a:latin typeface="Consolas" panose="020B0609020204030204" pitchFamily="49" charset="0"/>
                <a:cs typeface="Consolas" panose="020B0609020204030204" pitchFamily="49" charset="0"/>
              </a:rPr>
              <a:t> = "BLQ"))</a:t>
            </a:r>
          </a:p>
          <a:p>
            <a:endParaRPr lang="en-US" sz="1350">
              <a:latin typeface="Consolas" panose="020B0609020204030204" pitchFamily="49" charset="0"/>
              <a:cs typeface="Consolas" panose="020B0609020204030204" pitchFamily="49" charset="0"/>
            </a:endParaRPr>
          </a:p>
          <a:p>
            <a:r>
              <a:rPr lang="en-US" sz="1350" err="1">
                <a:cs typeface="Consolas" panose="020B0609020204030204" pitchFamily="49" charset="0"/>
              </a:rPr>
              <a:t>ctr</a:t>
            </a:r>
            <a:r>
              <a:rPr lang="en-US" sz="1350">
                <a:cs typeface="Consolas" panose="020B0609020204030204" pitchFamily="49" charset="0"/>
              </a:rPr>
              <a:t> %&gt;% </a:t>
            </a:r>
            <a:r>
              <a:rPr lang="en-US" sz="1350" b="1" err="1">
                <a:solidFill>
                  <a:schemeClr val="accent1"/>
                </a:solidFill>
                <a:latin typeface="Consolas" panose="020B0609020204030204" pitchFamily="49" charset="0"/>
                <a:cs typeface="Consolas" panose="020B0609020204030204" pitchFamily="49" charset="0"/>
              </a:rPr>
              <a:t>pmx_plot_individual</a:t>
            </a:r>
            <a:r>
              <a:rPr lang="en-US" sz="1350">
                <a:solidFill>
                  <a:schemeClr val="accent1"/>
                </a:solidFill>
                <a:cs typeface="Consolas" panose="020B0609020204030204" pitchFamily="49" charset="0"/>
              </a:rPr>
              <a:t>()</a:t>
            </a:r>
          </a:p>
        </p:txBody>
      </p:sp>
      <p:pic>
        <p:nvPicPr>
          <p:cNvPr id="10" name="Picture 9"/>
          <p:cNvPicPr>
            <a:picLocks noChangeAspect="1"/>
          </p:cNvPicPr>
          <p:nvPr/>
        </p:nvPicPr>
        <p:blipFill>
          <a:blip r:embed="rId3"/>
          <a:stretch>
            <a:fillRect/>
          </a:stretch>
        </p:blipFill>
        <p:spPr>
          <a:xfrm>
            <a:off x="5210033" y="368867"/>
            <a:ext cx="3852420" cy="4630212"/>
          </a:xfrm>
          <a:prstGeom prst="rect">
            <a:avLst/>
          </a:prstGeom>
        </p:spPr>
      </p:pic>
      <p:sp>
        <p:nvSpPr>
          <p:cNvPr id="9" name="TextBox 8"/>
          <p:cNvSpPr txBox="1"/>
          <p:nvPr/>
        </p:nvSpPr>
        <p:spPr>
          <a:xfrm>
            <a:off x="541045" y="4340632"/>
            <a:ext cx="2650084" cy="461665"/>
          </a:xfrm>
          <a:prstGeom prst="rect">
            <a:avLst/>
          </a:prstGeom>
          <a:noFill/>
        </p:spPr>
        <p:txBody>
          <a:bodyPr wrap="none" rtlCol="0">
            <a:spAutoFit/>
          </a:bodyPr>
          <a:lstStyle/>
          <a:p>
            <a:r>
              <a:rPr lang="en-US" sz="1200"/>
              <a:t>*BLOQ: below limit of quantification</a:t>
            </a:r>
          </a:p>
          <a:p>
            <a:r>
              <a:rPr lang="en-US" sz="1200"/>
              <a:t>**ULOQ: upper limit of quantification</a:t>
            </a:r>
          </a:p>
        </p:txBody>
      </p:sp>
      <p:sp>
        <p:nvSpPr>
          <p:cNvPr id="11" name="Content Placeholder 2"/>
          <p:cNvSpPr txBox="1">
            <a:spLocks/>
          </p:cNvSpPr>
          <p:nvPr/>
        </p:nvSpPr>
        <p:spPr>
          <a:xfrm>
            <a:off x="457200" y="2721125"/>
            <a:ext cx="4495800" cy="301990"/>
          </a:xfrm>
          <a:prstGeom prst="rect">
            <a:avLst/>
          </a:prstGeom>
        </p:spPr>
        <p:txBody>
          <a:bodyPr>
            <a:noAutofit/>
          </a:bodyPr>
          <a:lstStyle>
            <a:lvl1pPr marL="228600" indent="-228600" algn="l" defTabSz="914400" rtl="0" eaLnBrk="1" latinLnBrk="0" hangingPunct="1">
              <a:spcBef>
                <a:spcPts val="900"/>
              </a:spcBef>
              <a:buClrTx/>
              <a:buSzPct val="100000"/>
              <a:buFont typeface="Wingdings" charset="2"/>
              <a:buChar char="§"/>
              <a:tabLst>
                <a:tab pos="3998913" algn="r"/>
                <a:tab pos="8229600" algn="r"/>
              </a:tabLst>
              <a:defRPr sz="1800" b="0" i="0" kern="1200" spc="0" baseline="0">
                <a:solidFill>
                  <a:schemeClr val="tx1"/>
                </a:solidFill>
                <a:latin typeface="+mn-lt"/>
                <a:ea typeface="+mn-ea"/>
                <a:cs typeface="+mn-cs"/>
              </a:defRPr>
            </a:lvl1pPr>
            <a:lvl2pPr marL="4572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2pPr>
            <a:lvl3pPr marL="6858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3pPr>
            <a:lvl4pPr marL="9144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450"/>
              </a:spcAft>
              <a:buFont typeface="Wingdings" charset="2"/>
              <a:buNone/>
            </a:pPr>
            <a:r>
              <a:rPr lang="en-US" sz="1500">
                <a:cs typeface="Consolas" panose="020B0609020204030204" pitchFamily="49" charset="0"/>
              </a:rPr>
              <a:t>Works similarly with ULOQ** data.</a:t>
            </a:r>
          </a:p>
        </p:txBody>
      </p:sp>
      <p:sp>
        <p:nvSpPr>
          <p:cNvPr id="13" name="Slide Number Placeholder 12"/>
          <p:cNvSpPr>
            <a:spLocks noGrp="1"/>
          </p:cNvSpPr>
          <p:nvPr>
            <p:ph type="sldNum" sz="quarter" idx="11"/>
          </p:nvPr>
        </p:nvSpPr>
        <p:spPr/>
        <p:txBody>
          <a:bodyPr/>
          <a:lstStyle/>
          <a:p>
            <a:fld id="{47547CF9-5B10-D24F-A8D7-45A9778164F7}" type="slidenum">
              <a:rPr lang="uk-UA" smtClean="0"/>
              <a:pPr/>
              <a:t>22</a:t>
            </a:fld>
            <a:endParaRPr lang="uk-UA"/>
          </a:p>
        </p:txBody>
      </p:sp>
      <p:pic>
        <p:nvPicPr>
          <p:cNvPr id="14" name="Picture 13">
            <a:extLst>
              <a:ext uri="{FF2B5EF4-FFF2-40B4-BE49-F238E27FC236}">
                <a16:creationId xmlns:a16="http://schemas.microsoft.com/office/drawing/2014/main" id="{4265E154-3CBB-4C1A-B49A-EB2182211067}"/>
              </a:ext>
            </a:extLst>
          </p:cNvPr>
          <p:cNvPicPr>
            <a:picLocks noChangeAspect="1"/>
          </p:cNvPicPr>
          <p:nvPr/>
        </p:nvPicPr>
        <p:blipFill rotWithShape="1">
          <a:blip r:embed="rId4"/>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577178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a:t>Cheat Sheet</a:t>
            </a:r>
          </a:p>
        </p:txBody>
      </p:sp>
      <p:sp>
        <p:nvSpPr>
          <p:cNvPr id="6" name="Slide Number Placeholder 5"/>
          <p:cNvSpPr>
            <a:spLocks noGrp="1"/>
          </p:cNvSpPr>
          <p:nvPr>
            <p:ph type="sldNum" sz="quarter" idx="11"/>
          </p:nvPr>
        </p:nvSpPr>
        <p:spPr/>
        <p:txBody>
          <a:bodyPr/>
          <a:lstStyle/>
          <a:p>
            <a:fld id="{47547CF9-5B10-D24F-A8D7-45A9778164F7}" type="slidenum">
              <a:rPr lang="uk-UA" smtClean="0"/>
              <a:pPr/>
              <a:t>23</a:t>
            </a:fld>
            <a:endParaRPr lang="uk-UA"/>
          </a:p>
        </p:txBody>
      </p:sp>
      <p:pic>
        <p:nvPicPr>
          <p:cNvPr id="3" name="Picture 2"/>
          <p:cNvPicPr>
            <a:picLocks noChangeAspect="1"/>
          </p:cNvPicPr>
          <p:nvPr/>
        </p:nvPicPr>
        <p:blipFill>
          <a:blip r:embed="rId3"/>
          <a:stretch>
            <a:fillRect/>
          </a:stretch>
        </p:blipFill>
        <p:spPr>
          <a:xfrm>
            <a:off x="58737" y="986710"/>
            <a:ext cx="4419601" cy="3424667"/>
          </a:xfrm>
          <a:prstGeom prst="rect">
            <a:avLst/>
          </a:prstGeom>
        </p:spPr>
      </p:pic>
      <p:pic>
        <p:nvPicPr>
          <p:cNvPr id="4" name="Picture 3"/>
          <p:cNvPicPr>
            <a:picLocks noChangeAspect="1"/>
          </p:cNvPicPr>
          <p:nvPr/>
        </p:nvPicPr>
        <p:blipFill>
          <a:blip r:embed="rId4"/>
          <a:stretch>
            <a:fillRect/>
          </a:stretch>
        </p:blipFill>
        <p:spPr>
          <a:xfrm>
            <a:off x="4495800" y="887639"/>
            <a:ext cx="4572000" cy="3553593"/>
          </a:xfrm>
          <a:prstGeom prst="rect">
            <a:avLst/>
          </a:prstGeom>
        </p:spPr>
      </p:pic>
      <p:sp>
        <p:nvSpPr>
          <p:cNvPr id="7" name="Rectangle 6">
            <a:extLst>
              <a:ext uri="{FF2B5EF4-FFF2-40B4-BE49-F238E27FC236}">
                <a16:creationId xmlns:a16="http://schemas.microsoft.com/office/drawing/2014/main" id="{61F068C8-162F-4066-853D-7B7612100D4C}"/>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8" name="Rectangle 7">
            <a:extLst>
              <a:ext uri="{FF2B5EF4-FFF2-40B4-BE49-F238E27FC236}">
                <a16:creationId xmlns:a16="http://schemas.microsoft.com/office/drawing/2014/main" id="{7A0C9BC5-B6B0-4A6E-92BA-E12B99161F43}"/>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9" name="Picture 8">
            <a:extLst>
              <a:ext uri="{FF2B5EF4-FFF2-40B4-BE49-F238E27FC236}">
                <a16:creationId xmlns:a16="http://schemas.microsoft.com/office/drawing/2014/main" id="{592B1B92-48F1-4A2B-9496-D7C2DA0F59C9}"/>
              </a:ext>
            </a:extLst>
          </p:cNvPr>
          <p:cNvPicPr>
            <a:picLocks noChangeAspect="1"/>
          </p:cNvPicPr>
          <p:nvPr/>
        </p:nvPicPr>
        <p:blipFill rotWithShape="1">
          <a:blip r:embed="rId5"/>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5408400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a:t>Documentation &amp; Help</a:t>
            </a:r>
          </a:p>
        </p:txBody>
      </p:sp>
      <p:sp>
        <p:nvSpPr>
          <p:cNvPr id="3" name="Content Placeholder 2"/>
          <p:cNvSpPr>
            <a:spLocks noGrp="1"/>
          </p:cNvSpPr>
          <p:nvPr>
            <p:ph idx="1"/>
          </p:nvPr>
        </p:nvSpPr>
        <p:spPr>
          <a:xfrm>
            <a:off x="457200" y="1178378"/>
            <a:ext cx="5378882" cy="3374572"/>
          </a:xfrm>
        </p:spPr>
        <p:txBody>
          <a:bodyPr vert="horz" lIns="0" tIns="0" rIns="0" bIns="0" spcCol="182880" rtlCol="0" anchor="t">
            <a:normAutofit/>
          </a:bodyPr>
          <a:lstStyle/>
          <a:p>
            <a:r>
              <a:rPr lang="en-US" sz="2000" dirty="0"/>
              <a:t>Latest </a:t>
            </a:r>
            <a:r>
              <a:rPr lang="en-US" sz="2000" dirty="0" err="1"/>
              <a:t>ggPMX</a:t>
            </a:r>
            <a:r>
              <a:rPr lang="en-US" sz="2000" dirty="0"/>
              <a:t> version available on GitHub and CRAN </a:t>
            </a:r>
          </a:p>
          <a:p>
            <a:r>
              <a:rPr lang="en-US" sz="2000" dirty="0"/>
              <a:t>Documentation &amp; Training Material on </a:t>
            </a:r>
            <a:r>
              <a:rPr lang="en-US" sz="2000" dirty="0" err="1"/>
              <a:t>Github</a:t>
            </a:r>
            <a:endParaRPr lang="en-US" sz="2000" dirty="0"/>
          </a:p>
          <a:p>
            <a:pPr marL="171450" lvl="1" indent="0">
              <a:buNone/>
            </a:pPr>
            <a:r>
              <a:rPr lang="en-US" sz="1800" dirty="0">
                <a:hlinkClick r:id="rId3"/>
              </a:rPr>
              <a:t>https://github.com/ggPMXdevelopment/ggPMX</a:t>
            </a:r>
            <a:endParaRPr lang="en-US" sz="1800" dirty="0"/>
          </a:p>
          <a:p>
            <a:r>
              <a:rPr lang="en-US" sz="2000" dirty="0"/>
              <a:t>Vignette (User Guide)</a:t>
            </a:r>
          </a:p>
        </p:txBody>
      </p:sp>
      <p:pic>
        <p:nvPicPr>
          <p:cNvPr id="8" name="Picture 7"/>
          <p:cNvPicPr>
            <a:picLocks noChangeAspect="1"/>
          </p:cNvPicPr>
          <p:nvPr/>
        </p:nvPicPr>
        <p:blipFill>
          <a:blip r:embed="rId4"/>
          <a:stretch>
            <a:fillRect/>
          </a:stretch>
        </p:blipFill>
        <p:spPr>
          <a:xfrm>
            <a:off x="5836082" y="342900"/>
            <a:ext cx="3097104" cy="4101316"/>
          </a:xfrm>
          <a:prstGeom prst="rect">
            <a:avLst/>
          </a:prstGeom>
        </p:spPr>
      </p:pic>
      <p:sp>
        <p:nvSpPr>
          <p:cNvPr id="7" name="Slide Number Placeholder 6"/>
          <p:cNvSpPr>
            <a:spLocks noGrp="1"/>
          </p:cNvSpPr>
          <p:nvPr>
            <p:ph type="sldNum" sz="quarter" idx="11"/>
          </p:nvPr>
        </p:nvSpPr>
        <p:spPr/>
        <p:txBody>
          <a:bodyPr/>
          <a:lstStyle/>
          <a:p>
            <a:fld id="{47547CF9-5B10-D24F-A8D7-45A9778164F7}" type="slidenum">
              <a:rPr lang="uk-UA" smtClean="0"/>
              <a:pPr/>
              <a:t>24</a:t>
            </a:fld>
            <a:endParaRPr lang="uk-UA"/>
          </a:p>
        </p:txBody>
      </p:sp>
      <p:sp>
        <p:nvSpPr>
          <p:cNvPr id="9" name="Rectangle 8">
            <a:extLst>
              <a:ext uri="{FF2B5EF4-FFF2-40B4-BE49-F238E27FC236}">
                <a16:creationId xmlns:a16="http://schemas.microsoft.com/office/drawing/2014/main" id="{76374975-448B-43B5-A7E7-4FC30B0C74BB}"/>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0" name="Rectangle 9">
            <a:extLst>
              <a:ext uri="{FF2B5EF4-FFF2-40B4-BE49-F238E27FC236}">
                <a16:creationId xmlns:a16="http://schemas.microsoft.com/office/drawing/2014/main" id="{8785E2B7-BF63-484D-A637-E00129F78E75}"/>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1" name="Picture 10">
            <a:extLst>
              <a:ext uri="{FF2B5EF4-FFF2-40B4-BE49-F238E27FC236}">
                <a16:creationId xmlns:a16="http://schemas.microsoft.com/office/drawing/2014/main" id="{A1F43372-7372-4E77-9162-9648A690C9D2}"/>
              </a:ext>
            </a:extLst>
          </p:cNvPr>
          <p:cNvPicPr>
            <a:picLocks noChangeAspect="1"/>
          </p:cNvPicPr>
          <p:nvPr/>
        </p:nvPicPr>
        <p:blipFill rotWithShape="1">
          <a:blip r:embed="rId5"/>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1418400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C90E21B-35B7-4310-AB8F-5269D7537871}"/>
              </a:ext>
            </a:extLst>
          </p:cNvPr>
          <p:cNvSpPr/>
          <p:nvPr/>
        </p:nvSpPr>
        <p:spPr>
          <a:xfrm>
            <a:off x="5486400" y="4552950"/>
            <a:ext cx="34290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p>
        </p:txBody>
      </p:sp>
    </p:spTree>
    <p:extLst>
      <p:ext uri="{BB962C8B-B14F-4D97-AF65-F5344CB8AC3E}">
        <p14:creationId xmlns:p14="http://schemas.microsoft.com/office/powerpoint/2010/main" val="2890974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2973"/>
            <a:ext cx="4191000" cy="960919"/>
          </a:xfrm>
        </p:spPr>
        <p:txBody>
          <a:bodyPr/>
          <a:lstStyle/>
          <a:p>
            <a:r>
              <a:rPr lang="en-US" sz="2400"/>
              <a:t>Life before ggPMX</a:t>
            </a:r>
          </a:p>
        </p:txBody>
      </p:sp>
      <p:pic>
        <p:nvPicPr>
          <p:cNvPr id="8" name="Picture 7"/>
          <p:cNvPicPr>
            <a:picLocks noChangeAspect="1"/>
          </p:cNvPicPr>
          <p:nvPr/>
        </p:nvPicPr>
        <p:blipFill>
          <a:blip r:embed="rId3"/>
          <a:stretch>
            <a:fillRect/>
          </a:stretch>
        </p:blipFill>
        <p:spPr>
          <a:xfrm>
            <a:off x="455023" y="1809750"/>
            <a:ext cx="3788159" cy="2095305"/>
          </a:xfrm>
          <a:prstGeom prst="rect">
            <a:avLst/>
          </a:prstGeom>
        </p:spPr>
      </p:pic>
      <p:sp>
        <p:nvSpPr>
          <p:cNvPr id="6" name="Slide Number Placeholder 5"/>
          <p:cNvSpPr>
            <a:spLocks noGrp="1"/>
          </p:cNvSpPr>
          <p:nvPr>
            <p:ph type="sldNum" sz="quarter" idx="11"/>
          </p:nvPr>
        </p:nvSpPr>
        <p:spPr/>
        <p:txBody>
          <a:bodyPr/>
          <a:lstStyle/>
          <a:p>
            <a:fld id="{47547CF9-5B10-D24F-A8D7-45A9778164F7}" type="slidenum">
              <a:rPr lang="uk-UA" smtClean="0"/>
              <a:pPr/>
              <a:t>3</a:t>
            </a:fld>
            <a:endParaRPr lang="uk-UA"/>
          </a:p>
        </p:txBody>
      </p:sp>
      <p:sp>
        <p:nvSpPr>
          <p:cNvPr id="3" name="Rectangle 2">
            <a:extLst>
              <a:ext uri="{FF2B5EF4-FFF2-40B4-BE49-F238E27FC236}">
                <a16:creationId xmlns:a16="http://schemas.microsoft.com/office/drawing/2014/main" id="{2EAD61A5-F07B-41B6-B596-F2B0E05639D7}"/>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7" name="Picture 6">
            <a:extLst>
              <a:ext uri="{FF2B5EF4-FFF2-40B4-BE49-F238E27FC236}">
                <a16:creationId xmlns:a16="http://schemas.microsoft.com/office/drawing/2014/main" id="{23CE7513-EA13-420F-AF65-D84A2B3C8B71}"/>
              </a:ext>
            </a:extLst>
          </p:cNvPr>
          <p:cNvPicPr>
            <a:picLocks noChangeAspect="1"/>
          </p:cNvPicPr>
          <p:nvPr/>
        </p:nvPicPr>
        <p:blipFill rotWithShape="1">
          <a:blip r:embed="rId4"/>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4143401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2973"/>
            <a:ext cx="4191000" cy="960919"/>
          </a:xfrm>
        </p:spPr>
        <p:txBody>
          <a:bodyPr/>
          <a:lstStyle/>
          <a:p>
            <a:r>
              <a:rPr lang="en-US" sz="2400"/>
              <a:t>Life before ggPMX</a:t>
            </a:r>
          </a:p>
        </p:txBody>
      </p:sp>
      <p:sp>
        <p:nvSpPr>
          <p:cNvPr id="43" name="Title 1"/>
          <p:cNvSpPr txBox="1">
            <a:spLocks/>
          </p:cNvSpPr>
          <p:nvPr/>
        </p:nvSpPr>
        <p:spPr>
          <a:xfrm>
            <a:off x="4876800" y="342900"/>
            <a:ext cx="4191000" cy="960919"/>
          </a:xfrm>
          <a:prstGeom prst="rect">
            <a:avLst/>
          </a:prstGeom>
          <a:noFill/>
        </p:spPr>
        <p:txBody>
          <a:bodyPr vert="horz" lIns="0" tIns="0" rIns="0" bIns="0" rtlCol="0" anchor="t" anchorCtr="0">
            <a:normAutofit/>
          </a:bodyPr>
          <a:lstStyle>
            <a:lvl1pPr algn="l" defTabSz="914400" rtl="0" eaLnBrk="1" latinLnBrk="0" hangingPunct="1">
              <a:lnSpc>
                <a:spcPct val="90000"/>
              </a:lnSpc>
              <a:spcBef>
                <a:spcPct val="0"/>
              </a:spcBef>
              <a:buNone/>
              <a:defRPr sz="3200" b="1" i="0" kern="1200" spc="-100" baseline="0">
                <a:solidFill>
                  <a:schemeClr val="tx1"/>
                </a:solidFill>
                <a:latin typeface="+mj-lt"/>
                <a:ea typeface="Arial Black" charset="0"/>
                <a:cs typeface="Arial Black" charset="0"/>
              </a:defRPr>
            </a:lvl1pPr>
          </a:lstStyle>
          <a:p>
            <a:r>
              <a:rPr lang="en-US" sz="2400" dirty="0"/>
              <a:t>Life with </a:t>
            </a:r>
            <a:r>
              <a:rPr lang="en-US" sz="2400" dirty="0" err="1"/>
              <a:t>ggPMX</a:t>
            </a:r>
            <a:endParaRPr lang="en-US" sz="2400" dirty="0"/>
          </a:p>
        </p:txBody>
      </p:sp>
      <p:cxnSp>
        <p:nvCxnSpPr>
          <p:cNvPr id="7" name="Straight Connector 6"/>
          <p:cNvCxnSpPr/>
          <p:nvPr/>
        </p:nvCxnSpPr>
        <p:spPr>
          <a:xfrm>
            <a:off x="4648200" y="309409"/>
            <a:ext cx="0" cy="4495800"/>
          </a:xfrm>
          <a:prstGeom prst="line">
            <a:avLst/>
          </a:prstGeom>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3"/>
          <a:stretch>
            <a:fillRect/>
          </a:stretch>
        </p:blipFill>
        <p:spPr>
          <a:xfrm>
            <a:off x="455023" y="1809750"/>
            <a:ext cx="3788159" cy="2095305"/>
          </a:xfrm>
          <a:prstGeom prst="rect">
            <a:avLst/>
          </a:prstGeom>
        </p:spPr>
      </p:pic>
      <p:pic>
        <p:nvPicPr>
          <p:cNvPr id="9" name="Picture 8"/>
          <p:cNvPicPr>
            <a:picLocks noChangeAspect="1"/>
          </p:cNvPicPr>
          <p:nvPr/>
        </p:nvPicPr>
        <p:blipFill>
          <a:blip r:embed="rId4"/>
          <a:stretch>
            <a:fillRect/>
          </a:stretch>
        </p:blipFill>
        <p:spPr>
          <a:xfrm>
            <a:off x="4833238" y="1809750"/>
            <a:ext cx="3888835" cy="2062979"/>
          </a:xfrm>
          <a:prstGeom prst="rect">
            <a:avLst/>
          </a:prstGeom>
        </p:spPr>
      </p:pic>
      <p:sp>
        <p:nvSpPr>
          <p:cNvPr id="6" name="Slide Number Placeholder 5"/>
          <p:cNvSpPr>
            <a:spLocks noGrp="1"/>
          </p:cNvSpPr>
          <p:nvPr>
            <p:ph type="sldNum" sz="quarter" idx="11"/>
          </p:nvPr>
        </p:nvSpPr>
        <p:spPr/>
        <p:txBody>
          <a:bodyPr/>
          <a:lstStyle/>
          <a:p>
            <a:fld id="{47547CF9-5B10-D24F-A8D7-45A9778164F7}" type="slidenum">
              <a:rPr lang="uk-UA" smtClean="0"/>
              <a:pPr/>
              <a:t>4</a:t>
            </a:fld>
            <a:endParaRPr lang="uk-UA"/>
          </a:p>
        </p:txBody>
      </p:sp>
      <p:sp>
        <p:nvSpPr>
          <p:cNvPr id="3" name="Rectangle 2">
            <a:extLst>
              <a:ext uri="{FF2B5EF4-FFF2-40B4-BE49-F238E27FC236}">
                <a16:creationId xmlns:a16="http://schemas.microsoft.com/office/drawing/2014/main" id="{2EAD61A5-F07B-41B6-B596-F2B0E05639D7}"/>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1" name="Picture 10">
            <a:extLst>
              <a:ext uri="{FF2B5EF4-FFF2-40B4-BE49-F238E27FC236}">
                <a16:creationId xmlns:a16="http://schemas.microsoft.com/office/drawing/2014/main" id="{23D1A715-080A-4F1D-9607-91438C096413}"/>
              </a:ext>
            </a:extLst>
          </p:cNvPr>
          <p:cNvPicPr>
            <a:picLocks noChangeAspect="1"/>
          </p:cNvPicPr>
          <p:nvPr/>
        </p:nvPicPr>
        <p:blipFill rotWithShape="1">
          <a:blip r:embed="rId5"/>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3769735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b="0"/>
              <a:t>Compatible with NONMEM, Monolix, and nlmixr </a:t>
            </a:r>
            <a:endParaRPr lang="en-US" sz="2400"/>
          </a:p>
        </p:txBody>
      </p:sp>
      <p:sp>
        <p:nvSpPr>
          <p:cNvPr id="17" name="Content Placeholder 16"/>
          <p:cNvSpPr>
            <a:spLocks noGrp="1"/>
          </p:cNvSpPr>
          <p:nvPr>
            <p:ph idx="1"/>
          </p:nvPr>
        </p:nvSpPr>
        <p:spPr>
          <a:xfrm>
            <a:off x="2590800" y="1371375"/>
            <a:ext cx="6096000" cy="3105375"/>
          </a:xfrm>
        </p:spPr>
        <p:txBody>
          <a:bodyPr>
            <a:normAutofit/>
          </a:bodyPr>
          <a:lstStyle/>
          <a:p>
            <a:pPr algn="just"/>
            <a:r>
              <a:rPr lang="en-US" b="1"/>
              <a:t>Consistent</a:t>
            </a:r>
            <a:r>
              <a:rPr lang="en-US"/>
              <a:t>, </a:t>
            </a:r>
            <a:r>
              <a:rPr lang="en-US" b="1"/>
              <a:t>reproducible</a:t>
            </a:r>
            <a:r>
              <a:rPr lang="en-US"/>
              <a:t> and </a:t>
            </a:r>
            <a:r>
              <a:rPr lang="en-US" b="1"/>
              <a:t>efficient</a:t>
            </a:r>
            <a:r>
              <a:rPr lang="en-US"/>
              <a:t> workflow</a:t>
            </a:r>
          </a:p>
          <a:p>
            <a:pPr algn="just"/>
            <a:r>
              <a:rPr lang="en-US" b="1"/>
              <a:t>Automated generation </a:t>
            </a:r>
            <a:r>
              <a:rPr lang="en-US"/>
              <a:t>of PDF, Word or PNG outputs for reporting purpose</a:t>
            </a:r>
          </a:p>
          <a:p>
            <a:pPr algn="just"/>
            <a:r>
              <a:rPr lang="en-US"/>
              <a:t>Advanced Features for </a:t>
            </a:r>
            <a:r>
              <a:rPr lang="en-US" b="1"/>
              <a:t>customization</a:t>
            </a:r>
            <a:r>
              <a:rPr lang="en-US"/>
              <a:t> and </a:t>
            </a:r>
            <a:r>
              <a:rPr lang="en-US" b="1"/>
              <a:t>stratification</a:t>
            </a:r>
          </a:p>
          <a:p>
            <a:pPr algn="just"/>
            <a:r>
              <a:rPr lang="en-US"/>
              <a:t>High quality graphics, ready-to-use in </a:t>
            </a:r>
            <a:r>
              <a:rPr lang="en-US" b="1"/>
              <a:t>submission documents and publications</a:t>
            </a:r>
            <a:endParaRPr lang="en-US"/>
          </a:p>
        </p:txBody>
      </p:sp>
      <p:sp>
        <p:nvSpPr>
          <p:cNvPr id="6" name="Content Placeholder 2"/>
          <p:cNvSpPr txBox="1">
            <a:spLocks/>
          </p:cNvSpPr>
          <p:nvPr/>
        </p:nvSpPr>
        <p:spPr>
          <a:xfrm>
            <a:off x="457200" y="1047750"/>
            <a:ext cx="8077200" cy="3394710"/>
          </a:xfrm>
          <a:prstGeom prst="rect">
            <a:avLst/>
          </a:prstGeom>
        </p:spPr>
        <p:txBody>
          <a:bodyPr vert="horz" lIns="0" tIns="0" rIns="0" bIns="0" spcCol="182880" rtlCol="0">
            <a:normAutofit/>
          </a:bodyPr>
          <a:lstStyle>
            <a:lvl1pPr marL="228600" indent="-228600" algn="l" defTabSz="914400" rtl="0" eaLnBrk="1" latinLnBrk="0" hangingPunct="1">
              <a:spcBef>
                <a:spcPts val="900"/>
              </a:spcBef>
              <a:buClrTx/>
              <a:buSzPct val="100000"/>
              <a:buFont typeface="Wingdings" charset="2"/>
              <a:buChar char="§"/>
              <a:tabLst>
                <a:tab pos="3998913" algn="r"/>
                <a:tab pos="8229600" algn="r"/>
              </a:tabLst>
              <a:defRPr sz="1800" b="0" i="0" kern="1200" spc="0" baseline="0">
                <a:solidFill>
                  <a:schemeClr val="tx1"/>
                </a:solidFill>
                <a:latin typeface="+mn-lt"/>
                <a:ea typeface="+mn-ea"/>
                <a:cs typeface="+mn-cs"/>
              </a:defRPr>
            </a:lvl1pPr>
            <a:lvl2pPr marL="4572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2pPr>
            <a:lvl3pPr marL="6858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3pPr>
            <a:lvl4pPr marL="9144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charset="2"/>
              <a:buNone/>
            </a:pPr>
            <a:endParaRPr lang="en-US">
              <a:solidFill>
                <a:srgbClr val="023760"/>
              </a:solidFill>
            </a:endParaRPr>
          </a:p>
        </p:txBody>
      </p:sp>
      <p:sp>
        <p:nvSpPr>
          <p:cNvPr id="5" name="Rectangle 4"/>
          <p:cNvSpPr/>
          <p:nvPr/>
        </p:nvSpPr>
        <p:spPr>
          <a:xfrm rot="19924756">
            <a:off x="521183" y="1063983"/>
            <a:ext cx="732916" cy="4118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20" name="Picture 19"/>
          <p:cNvPicPr>
            <a:picLocks noChangeAspect="1"/>
          </p:cNvPicPr>
          <p:nvPr/>
        </p:nvPicPr>
        <p:blipFill rotWithShape="1">
          <a:blip r:embed="rId3"/>
          <a:srcRect l="52861" t="61905" r="8694" b="23809"/>
          <a:stretch/>
        </p:blipFill>
        <p:spPr>
          <a:xfrm>
            <a:off x="486447" y="1278952"/>
            <a:ext cx="1742928" cy="653598"/>
          </a:xfrm>
          <a:prstGeom prst="rect">
            <a:avLst/>
          </a:prstGeom>
        </p:spPr>
      </p:pic>
      <p:sp>
        <p:nvSpPr>
          <p:cNvPr id="8" name="Slide Number Placeholder 7"/>
          <p:cNvSpPr>
            <a:spLocks noGrp="1"/>
          </p:cNvSpPr>
          <p:nvPr>
            <p:ph type="sldNum" sz="quarter" idx="11"/>
          </p:nvPr>
        </p:nvSpPr>
        <p:spPr/>
        <p:txBody>
          <a:bodyPr/>
          <a:lstStyle/>
          <a:p>
            <a:fld id="{47547CF9-5B10-D24F-A8D7-45A9778164F7}" type="slidenum">
              <a:rPr lang="uk-UA" smtClean="0"/>
              <a:pPr/>
              <a:t>5</a:t>
            </a:fld>
            <a:endParaRPr lang="uk-UA"/>
          </a:p>
        </p:txBody>
      </p:sp>
      <p:sp>
        <p:nvSpPr>
          <p:cNvPr id="9" name="Rectangle 8">
            <a:extLst>
              <a:ext uri="{FF2B5EF4-FFF2-40B4-BE49-F238E27FC236}">
                <a16:creationId xmlns:a16="http://schemas.microsoft.com/office/drawing/2014/main" id="{B79E36AE-2F1C-4A0F-945E-8C0CF7C6ED82}"/>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0" name="Rectangle 9">
            <a:extLst>
              <a:ext uri="{FF2B5EF4-FFF2-40B4-BE49-F238E27FC236}">
                <a16:creationId xmlns:a16="http://schemas.microsoft.com/office/drawing/2014/main" id="{C8F69E80-DD24-465B-9F17-F4F3D6EE1356}"/>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2" name="Picture 11">
            <a:extLst>
              <a:ext uri="{FF2B5EF4-FFF2-40B4-BE49-F238E27FC236}">
                <a16:creationId xmlns:a16="http://schemas.microsoft.com/office/drawing/2014/main" id="{ADC5E8F3-7637-4586-9BA2-871FBB1570A3}"/>
              </a:ext>
            </a:extLst>
          </p:cNvPr>
          <p:cNvPicPr>
            <a:picLocks noChangeAspect="1"/>
          </p:cNvPicPr>
          <p:nvPr/>
        </p:nvPicPr>
        <p:blipFill rotWithShape="1">
          <a:blip r:embed="rId3"/>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36839268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2800"/>
              <a:t>List of Diagnostic Plots</a:t>
            </a:r>
            <a:br>
              <a:rPr lang="en-US" sz="2800"/>
            </a:br>
            <a:endParaRPr lang="en-US" sz="1600" i="1">
              <a:latin typeface="+mn-lt"/>
            </a:endParaRPr>
          </a:p>
        </p:txBody>
      </p:sp>
      <p:graphicFrame>
        <p:nvGraphicFramePr>
          <p:cNvPr id="5" name="Table 4"/>
          <p:cNvGraphicFramePr>
            <a:graphicFrameLocks noGrp="1"/>
          </p:cNvGraphicFramePr>
          <p:nvPr>
            <p:extLst>
              <p:ext uri="{D42A27DB-BD31-4B8C-83A1-F6EECF244321}">
                <p14:modId xmlns:p14="http://schemas.microsoft.com/office/powerpoint/2010/main" val="1536587743"/>
              </p:ext>
            </p:extLst>
          </p:nvPr>
        </p:nvGraphicFramePr>
        <p:xfrm>
          <a:off x="457200" y="1054244"/>
          <a:ext cx="8229600" cy="3346306"/>
        </p:xfrm>
        <a:graphic>
          <a:graphicData uri="http://schemas.openxmlformats.org/drawingml/2006/table">
            <a:tbl>
              <a:tblPr>
                <a:tableStyleId>{3B4B98B0-60AC-42C2-AFA5-B58CD77FA1E5}</a:tableStyleId>
              </a:tblPr>
              <a:tblGrid>
                <a:gridCol w="1267304">
                  <a:extLst>
                    <a:ext uri="{9D8B030D-6E8A-4147-A177-3AD203B41FA5}">
                      <a16:colId xmlns:a16="http://schemas.microsoft.com/office/drawing/2014/main" val="3074862411"/>
                    </a:ext>
                  </a:extLst>
                </a:gridCol>
                <a:gridCol w="6421007">
                  <a:extLst>
                    <a:ext uri="{9D8B030D-6E8A-4147-A177-3AD203B41FA5}">
                      <a16:colId xmlns:a16="http://schemas.microsoft.com/office/drawing/2014/main" val="4284234530"/>
                    </a:ext>
                  </a:extLst>
                </a:gridCol>
                <a:gridCol w="541289">
                  <a:extLst>
                    <a:ext uri="{9D8B030D-6E8A-4147-A177-3AD203B41FA5}">
                      <a16:colId xmlns:a16="http://schemas.microsoft.com/office/drawing/2014/main" val="2866000014"/>
                    </a:ext>
                  </a:extLst>
                </a:gridCol>
              </a:tblGrid>
              <a:tr h="432559">
                <a:tc>
                  <a:txBody>
                    <a:bodyPr/>
                    <a:lstStyle/>
                    <a:p>
                      <a:pPr marL="0" marR="0">
                        <a:spcBef>
                          <a:spcPts val="200"/>
                        </a:spcBef>
                        <a:spcAft>
                          <a:spcPts val="100"/>
                        </a:spcAft>
                        <a:tabLst>
                          <a:tab pos="180340" algn="l"/>
                        </a:tabLst>
                      </a:pPr>
                      <a:r>
                        <a:rPr lang="en-US" sz="1100">
                          <a:effectLst/>
                          <a:latin typeface="+mn-lt"/>
                        </a:rPr>
                        <a:t>Section of </a:t>
                      </a:r>
                    </a:p>
                    <a:p>
                      <a:pPr marL="0" marR="0">
                        <a:spcBef>
                          <a:spcPts val="200"/>
                        </a:spcBef>
                        <a:spcAft>
                          <a:spcPts val="100"/>
                        </a:spcAft>
                        <a:tabLst>
                          <a:tab pos="180340" algn="l"/>
                        </a:tabLst>
                      </a:pPr>
                      <a:r>
                        <a:rPr lang="en-US" sz="1100">
                          <a:effectLst/>
                          <a:latin typeface="+mn-lt"/>
                        </a:rPr>
                        <a:t>modeling report</a:t>
                      </a:r>
                      <a:endParaRPr lang="en-US" sz="1100">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tc>
                  <a:txBody>
                    <a:bodyPr/>
                    <a:lstStyle/>
                    <a:p>
                      <a:pPr marL="0" marR="0">
                        <a:spcBef>
                          <a:spcPts val="200"/>
                        </a:spcBef>
                        <a:spcAft>
                          <a:spcPts val="100"/>
                        </a:spcAft>
                        <a:tabLst>
                          <a:tab pos="180340" algn="l"/>
                        </a:tabLst>
                      </a:pPr>
                      <a:r>
                        <a:rPr lang="en-US" sz="1100">
                          <a:effectLst/>
                          <a:latin typeface="+mn-lt"/>
                        </a:rPr>
                        <a:t>Description</a:t>
                      </a:r>
                      <a:endParaRPr lang="en-US" sz="1100">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tc>
                  <a:txBody>
                    <a:bodyPr/>
                    <a:lstStyle/>
                    <a:p>
                      <a:pPr marL="0" marR="0" algn="ctr">
                        <a:spcBef>
                          <a:spcPts val="200"/>
                        </a:spcBef>
                        <a:spcAft>
                          <a:spcPts val="100"/>
                        </a:spcAft>
                        <a:tabLst>
                          <a:tab pos="180340" algn="l"/>
                        </a:tabLst>
                      </a:pPr>
                      <a:r>
                        <a:rPr lang="en-US" sz="1400">
                          <a:solidFill>
                            <a:schemeClr val="accent1"/>
                          </a:solidFill>
                          <a:effectLst/>
                          <a:latin typeface="+mn-lt"/>
                        </a:rPr>
                        <a:t>HA</a:t>
                      </a:r>
                      <a:endParaRPr lang="en-US" sz="1400">
                        <a:solidFill>
                          <a:schemeClr val="accent1"/>
                        </a:solidFill>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8040979"/>
                  </a:ext>
                </a:extLst>
              </a:tr>
              <a:tr h="320040">
                <a:tc>
                  <a:txBody>
                    <a:bodyPr/>
                    <a:lstStyle/>
                    <a:p>
                      <a:pPr marL="0" marR="0">
                        <a:spcBef>
                          <a:spcPts val="200"/>
                        </a:spcBef>
                        <a:spcAft>
                          <a:spcPts val="100"/>
                        </a:spcAft>
                        <a:tabLst>
                          <a:tab pos="180340" algn="l"/>
                        </a:tabLst>
                      </a:pPr>
                      <a:r>
                        <a:rPr lang="en-US" sz="1100">
                          <a:effectLst/>
                          <a:latin typeface="+mn-lt"/>
                        </a:rPr>
                        <a:t>Main body</a:t>
                      </a:r>
                      <a:endParaRPr lang="en-US" sz="1100">
                        <a:effectLst/>
                        <a:latin typeface="+mn-lt"/>
                        <a:ea typeface="MS Mincho"/>
                      </a:endParaRPr>
                    </a:p>
                  </a:txBody>
                  <a:tcPr marL="51435" marR="51435" marT="0" marB="0">
                    <a:lnT w="12700" cap="flat" cmpd="sng" algn="ctr">
                      <a:solidFill>
                        <a:schemeClr val="tx1"/>
                      </a:solidFill>
                      <a:prstDash val="solid"/>
                      <a:round/>
                      <a:headEnd type="none" w="med" len="med"/>
                      <a:tailEnd type="none" w="med" len="med"/>
                    </a:lnT>
                  </a:tcPr>
                </a:tc>
                <a:tc>
                  <a:txBody>
                    <a:bodyPr/>
                    <a:lstStyle/>
                    <a:p>
                      <a:pPr marL="0" marR="0">
                        <a:spcBef>
                          <a:spcPts val="200"/>
                        </a:spcBef>
                        <a:spcAft>
                          <a:spcPts val="100"/>
                        </a:spcAft>
                        <a:tabLst>
                          <a:tab pos="180340" algn="l"/>
                        </a:tabLst>
                      </a:pPr>
                      <a:r>
                        <a:rPr lang="en-US" sz="1100" dirty="0">
                          <a:effectLst/>
                          <a:latin typeface="+mn-lt"/>
                        </a:rPr>
                        <a:t>Normalized prediction distribution errors versus population predictions (</a:t>
                      </a:r>
                      <a:r>
                        <a:rPr lang="en-US" sz="1100" b="1" dirty="0">
                          <a:effectLst/>
                          <a:latin typeface="+mn-lt"/>
                        </a:rPr>
                        <a:t>NPD vs. PRED</a:t>
                      </a:r>
                      <a:r>
                        <a:rPr lang="en-US" sz="1100" dirty="0">
                          <a:effectLst/>
                          <a:latin typeface="+mn-lt"/>
                        </a:rPr>
                        <a:t>)</a:t>
                      </a:r>
                      <a:endParaRPr lang="en-US" sz="1100" dirty="0">
                        <a:effectLst/>
                        <a:latin typeface="+mn-lt"/>
                        <a:ea typeface="MS Mincho"/>
                      </a:endParaRPr>
                    </a:p>
                  </a:txBody>
                  <a:tcPr marL="51435" marR="51435" marT="0" marB="0" anchor="ctr">
                    <a:lnT w="12700" cap="flat" cmpd="sng" algn="ctr">
                      <a:solidFill>
                        <a:schemeClr val="tx1"/>
                      </a:solidFill>
                      <a:prstDash val="solid"/>
                      <a:round/>
                      <a:headEnd type="none" w="med" len="med"/>
                      <a:tailEnd type="none" w="med" len="med"/>
                    </a:lnT>
                  </a:tcP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4220359563"/>
                  </a:ext>
                </a:extLst>
              </a:tr>
              <a:tr h="23776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Normalized prediction discrepancies versus time (</a:t>
                      </a:r>
                      <a:r>
                        <a:rPr lang="en-US" sz="1100" b="1">
                          <a:effectLst/>
                          <a:latin typeface="+mn-lt"/>
                        </a:rPr>
                        <a:t>NPD vs. TIME</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1111174074"/>
                  </a:ext>
                </a:extLst>
              </a:tr>
              <a:tr h="320040">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Individual weighted residuals versus individual predictions (</a:t>
                      </a:r>
                      <a:r>
                        <a:rPr lang="en-US" sz="1100" b="1">
                          <a:effectLst/>
                          <a:latin typeface="+mn-lt"/>
                        </a:rPr>
                        <a:t>IWRES vs. IPRED</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1659220851"/>
                  </a:ext>
                </a:extLst>
              </a:tr>
              <a:tr h="23776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Individual weighted residuals versus time (</a:t>
                      </a:r>
                      <a:r>
                        <a:rPr lang="en-US" sz="1100" b="1">
                          <a:effectLst/>
                          <a:latin typeface="+mn-lt"/>
                        </a:rPr>
                        <a:t>IWRES vs. TIME</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2403242034"/>
                  </a:ext>
                </a:extLst>
              </a:tr>
              <a:tr h="160020">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tc>
                  <a:txBody>
                    <a:bodyPr/>
                    <a:lstStyle/>
                    <a:p>
                      <a:pPr marL="0" marR="0">
                        <a:spcBef>
                          <a:spcPts val="200"/>
                        </a:spcBef>
                        <a:spcAft>
                          <a:spcPts val="100"/>
                        </a:spcAft>
                        <a:tabLst>
                          <a:tab pos="180340" algn="l"/>
                        </a:tabLst>
                      </a:pPr>
                      <a:r>
                        <a:rPr lang="en-US" sz="1100">
                          <a:effectLst/>
                          <a:latin typeface="+mn-lt"/>
                        </a:rPr>
                        <a:t>Visual predictive check (</a:t>
                      </a:r>
                      <a:r>
                        <a:rPr lang="en-US" sz="1100" b="1">
                          <a:effectLst/>
                          <a:latin typeface="+mn-lt"/>
                        </a:rPr>
                        <a:t>VPC</a:t>
                      </a:r>
                      <a:r>
                        <a:rPr lang="en-US" sz="1100">
                          <a:effectLst/>
                          <a:latin typeface="+mn-lt"/>
                        </a:rPr>
                        <a:t>)</a:t>
                      </a:r>
                      <a:endParaRPr lang="en-US" sz="1100">
                        <a:effectLst/>
                        <a:latin typeface="+mn-lt"/>
                        <a:ea typeface="MS Mincho"/>
                      </a:endParaRPr>
                    </a:p>
                  </a:txBody>
                  <a:tcPr marL="51435" marR="51435" marT="0" marB="0" anchor="ctr">
                    <a:lnB w="12700" cap="flat" cmpd="sng" algn="ctr">
                      <a:solidFill>
                        <a:schemeClr val="tx1"/>
                      </a:solidFill>
                      <a:prstDash val="solid"/>
                      <a:round/>
                      <a:headEnd type="none" w="med" len="med"/>
                      <a:tailEnd type="none" w="med" len="med"/>
                    </a:lnB>
                  </a:tcP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47414118"/>
                  </a:ext>
                </a:extLst>
              </a:tr>
              <a:tr h="212682">
                <a:tc>
                  <a:txBody>
                    <a:bodyPr/>
                    <a:lstStyle/>
                    <a:p>
                      <a:pPr marL="0" marR="0">
                        <a:spcBef>
                          <a:spcPts val="200"/>
                        </a:spcBef>
                        <a:spcAft>
                          <a:spcPts val="100"/>
                        </a:spcAft>
                        <a:tabLst>
                          <a:tab pos="180340" algn="l"/>
                        </a:tabLst>
                      </a:pPr>
                      <a:r>
                        <a:rPr lang="en-US" sz="1100">
                          <a:effectLst/>
                          <a:latin typeface="+mn-lt"/>
                        </a:rPr>
                        <a:t>Appendix</a:t>
                      </a:r>
                      <a:endParaRPr lang="en-US" sz="1100">
                        <a:effectLst/>
                        <a:latin typeface="+mn-lt"/>
                        <a:ea typeface="MS Mincho"/>
                      </a:endParaRPr>
                    </a:p>
                  </a:txBody>
                  <a:tcPr marL="51435" marR="51435" marT="0" marB="0">
                    <a:lnT w="12700" cap="flat" cmpd="sng" algn="ctr">
                      <a:solidFill>
                        <a:schemeClr val="tx1"/>
                      </a:solidFill>
                      <a:prstDash val="solid"/>
                      <a:round/>
                      <a:headEnd type="none" w="med" len="med"/>
                      <a:tailEnd type="none" w="med" len="med"/>
                    </a:lnT>
                  </a:tcPr>
                </a:tc>
                <a:tc>
                  <a:txBody>
                    <a:bodyPr/>
                    <a:lstStyle/>
                    <a:p>
                      <a:pPr marL="0" marR="0">
                        <a:spcBef>
                          <a:spcPts val="200"/>
                        </a:spcBef>
                        <a:spcAft>
                          <a:spcPts val="100"/>
                        </a:spcAft>
                        <a:tabLst>
                          <a:tab pos="180340" algn="l"/>
                        </a:tabLst>
                      </a:pPr>
                      <a:r>
                        <a:rPr lang="en-US" sz="1100">
                          <a:effectLst/>
                          <a:latin typeface="+mn-lt"/>
                        </a:rPr>
                        <a:t>Distribution and quantile-quantile plot of </a:t>
                      </a:r>
                      <a:r>
                        <a:rPr lang="en-US" sz="1100" b="1">
                          <a:effectLst/>
                          <a:latin typeface="+mn-lt"/>
                        </a:rPr>
                        <a:t>IWRES</a:t>
                      </a:r>
                      <a:endParaRPr lang="en-US" sz="1100" b="1">
                        <a:effectLst/>
                        <a:latin typeface="+mn-lt"/>
                        <a:ea typeface="MS Mincho"/>
                      </a:endParaRPr>
                    </a:p>
                  </a:txBody>
                  <a:tcPr marL="51435" marR="51435" marT="0" marB="0" anchor="ctr">
                    <a:lnT w="12700" cap="flat" cmpd="sng" algn="ctr">
                      <a:solidFill>
                        <a:schemeClr val="tx1"/>
                      </a:solidFill>
                      <a:prstDash val="solid"/>
                      <a:round/>
                      <a:headEnd type="none" w="med" len="med"/>
                      <a:tailEnd type="none" w="med" len="med"/>
                    </a:lnT>
                  </a:tcP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875472946"/>
                  </a:ext>
                </a:extLst>
              </a:tr>
              <a:tr h="19744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Distribution and correlation structure of estimated inter-individual random effects (</a:t>
                      </a:r>
                      <a:r>
                        <a:rPr lang="en-US" sz="1100" b="1">
                          <a:effectLst/>
                          <a:latin typeface="+mn-lt"/>
                        </a:rPr>
                        <a:t>ETA</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3363525156"/>
                  </a:ext>
                </a:extLst>
              </a:tr>
              <a:tr h="228600">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Relationships between estimated inter-individual random effects (</a:t>
                      </a:r>
                      <a:r>
                        <a:rPr lang="en-US" sz="1100" b="1">
                          <a:effectLst/>
                          <a:latin typeface="+mn-lt"/>
                        </a:rPr>
                        <a:t>ETA</a:t>
                      </a:r>
                      <a:r>
                        <a:rPr lang="en-US" sz="1100">
                          <a:effectLst/>
                          <a:latin typeface="+mn-lt"/>
                        </a:rPr>
                        <a:t>) and </a:t>
                      </a:r>
                      <a:r>
                        <a:rPr lang="en-US" sz="1100" b="1">
                          <a:effectLst/>
                          <a:latin typeface="+mn-lt"/>
                        </a:rPr>
                        <a:t>covariates</a:t>
                      </a:r>
                      <a:endParaRPr lang="en-US" sz="1100" b="1">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3631139585"/>
                  </a:ext>
                </a:extLst>
              </a:tr>
              <a:tr h="160020">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Observations and model predictions per individual (</a:t>
                      </a:r>
                      <a:r>
                        <a:rPr lang="en-US" sz="1100" b="1">
                          <a:effectLst/>
                          <a:latin typeface="+mn-lt"/>
                        </a:rPr>
                        <a:t>individual fits</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84909919"/>
                  </a:ext>
                </a:extLst>
              </a:tr>
              <a:tr h="23776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dirty="0">
                          <a:effectLst/>
                          <a:latin typeface="+mn-lt"/>
                        </a:rPr>
                        <a:t>Observations versus population predictions (</a:t>
                      </a:r>
                      <a:r>
                        <a:rPr lang="en-US" sz="1100" b="1" dirty="0">
                          <a:effectLst/>
                          <a:latin typeface="+mn-lt"/>
                        </a:rPr>
                        <a:t>DV vs. PRED</a:t>
                      </a:r>
                      <a:r>
                        <a:rPr lang="en-US" sz="1100" dirty="0">
                          <a:effectLst/>
                          <a:latin typeface="+mn-lt"/>
                        </a:rPr>
                        <a:t>)</a:t>
                      </a:r>
                      <a:endParaRPr lang="en-US" sz="1100" dirty="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2762361706"/>
                  </a:ext>
                </a:extLst>
              </a:tr>
              <a:tr h="23776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Observations versus individual predictions (</a:t>
                      </a:r>
                      <a:r>
                        <a:rPr lang="en-US" sz="1100" b="1">
                          <a:effectLst/>
                          <a:latin typeface="+mn-lt"/>
                        </a:rPr>
                        <a:t>DV vs. IPRED</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1824811878"/>
                  </a:ext>
                </a:extLst>
              </a:tr>
              <a:tr h="348615">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Absolute individual weighted residuals versus individual predictions (</a:t>
                      </a:r>
                      <a:r>
                        <a:rPr lang="en-US" sz="1100" b="1">
                          <a:effectLst/>
                          <a:latin typeface="+mn-lt"/>
                        </a:rPr>
                        <a:t>|IWRES| vs. IPRED</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dirty="0">
                          <a:effectLst/>
                          <a:latin typeface="+mn-lt"/>
                        </a:rPr>
                        <a:t>✔</a:t>
                      </a:r>
                      <a:endParaRPr lang="en-US" sz="1100" dirty="0">
                        <a:effectLst/>
                        <a:latin typeface="+mn-lt"/>
                        <a:ea typeface="MS Mincho"/>
                      </a:endParaRPr>
                    </a:p>
                  </a:txBody>
                  <a:tcPr marL="51435" marR="51435" marT="0" marB="0"/>
                </a:tc>
                <a:extLst>
                  <a:ext uri="{0D108BD9-81ED-4DB2-BD59-A6C34878D82A}">
                    <a16:rowId xmlns:a16="http://schemas.microsoft.com/office/drawing/2014/main" val="2907465730"/>
                  </a:ext>
                </a:extLst>
              </a:tr>
            </a:tbl>
          </a:graphicData>
        </a:graphic>
      </p:graphicFrame>
      <p:sp>
        <p:nvSpPr>
          <p:cNvPr id="6" name="Slide Number Placeholder 5"/>
          <p:cNvSpPr>
            <a:spLocks noGrp="1"/>
          </p:cNvSpPr>
          <p:nvPr>
            <p:ph type="sldNum" sz="quarter" idx="11"/>
          </p:nvPr>
        </p:nvSpPr>
        <p:spPr/>
        <p:txBody>
          <a:bodyPr/>
          <a:lstStyle/>
          <a:p>
            <a:fld id="{47547CF9-5B10-D24F-A8D7-45A9778164F7}" type="slidenum">
              <a:rPr lang="uk-UA" smtClean="0"/>
              <a:pPr/>
              <a:t>6</a:t>
            </a:fld>
            <a:endParaRPr lang="uk-UA"/>
          </a:p>
        </p:txBody>
      </p:sp>
      <p:sp>
        <p:nvSpPr>
          <p:cNvPr id="7" name="Rectangle 6">
            <a:extLst>
              <a:ext uri="{FF2B5EF4-FFF2-40B4-BE49-F238E27FC236}">
                <a16:creationId xmlns:a16="http://schemas.microsoft.com/office/drawing/2014/main" id="{6A168A32-6024-4397-BF6F-59ECF437D921}"/>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8" name="Rectangle 7">
            <a:extLst>
              <a:ext uri="{FF2B5EF4-FFF2-40B4-BE49-F238E27FC236}">
                <a16:creationId xmlns:a16="http://schemas.microsoft.com/office/drawing/2014/main" id="{A8BA2426-33D3-4CE6-BE89-C94FC7C21B5E}"/>
              </a:ext>
            </a:extLst>
          </p:cNvPr>
          <p:cNvSpPr/>
          <p:nvPr/>
        </p:nvSpPr>
        <p:spPr>
          <a:xfrm>
            <a:off x="5562605" y="4495218"/>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10" name="Picture 9">
            <a:extLst>
              <a:ext uri="{FF2B5EF4-FFF2-40B4-BE49-F238E27FC236}">
                <a16:creationId xmlns:a16="http://schemas.microsoft.com/office/drawing/2014/main" id="{611A90B0-B0E9-4BD8-8954-6BDA9F6D9FFD}"/>
              </a:ext>
            </a:extLst>
          </p:cNvPr>
          <p:cNvPicPr>
            <a:picLocks noChangeAspect="1"/>
          </p:cNvPicPr>
          <p:nvPr/>
        </p:nvPicPr>
        <p:blipFill rotWithShape="1">
          <a:blip r:embed="rId3"/>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2849880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a:t>ggPMX - </a:t>
            </a:r>
            <a:r>
              <a:rPr lang="en-US" sz="2800" b="0"/>
              <a:t>Intuitive &amp; Fast</a:t>
            </a:r>
            <a:br>
              <a:rPr lang="en-US" sz="3600"/>
            </a:br>
            <a:r>
              <a:rPr lang="en-US" sz="2000" b="0">
                <a:latin typeface="+mn-lt"/>
              </a:rPr>
              <a:t>Comprehensive model diagnostics report with </a:t>
            </a:r>
            <a:r>
              <a:rPr lang="en-US" sz="2000" b="0" u="sng">
                <a:latin typeface="+mn-lt"/>
              </a:rPr>
              <a:t>two</a:t>
            </a:r>
            <a:r>
              <a:rPr lang="en-US" sz="2000" b="0">
                <a:latin typeface="+mn-lt"/>
              </a:rPr>
              <a:t> lines of code</a:t>
            </a:r>
          </a:p>
        </p:txBody>
      </p:sp>
      <p:graphicFrame>
        <p:nvGraphicFramePr>
          <p:cNvPr id="5" name="Object 4">
            <a:extLst>
              <a:ext uri="{FF2B5EF4-FFF2-40B4-BE49-F238E27FC236}">
                <a16:creationId xmlns:a16="http://schemas.microsoft.com/office/drawing/2014/main" id="{CCFE776C-0D6C-CF4B-BC7F-2B1CBE545065}"/>
              </a:ext>
            </a:extLst>
          </p:cNvPr>
          <p:cNvGraphicFramePr>
            <a:graphicFrameLocks noChangeAspect="1"/>
          </p:cNvGraphicFramePr>
          <p:nvPr/>
        </p:nvGraphicFramePr>
        <p:xfrm>
          <a:off x="6884988" y="1581150"/>
          <a:ext cx="2043112" cy="2886075"/>
        </p:xfrm>
        <a:graphic>
          <a:graphicData uri="http://schemas.openxmlformats.org/presentationml/2006/ole">
            <mc:AlternateContent xmlns:mc="http://schemas.openxmlformats.org/markup-compatibility/2006">
              <mc:Choice xmlns:v="urn:schemas-microsoft-com:vml" Requires="v">
                <p:oleObj spid="_x0000_s1080" name="Document" r:id="rId4" imgW="6055854" imgH="8518007" progId="Word.Document.12">
                  <p:embed/>
                </p:oleObj>
              </mc:Choice>
              <mc:Fallback>
                <p:oleObj name="Document" r:id="rId4" imgW="6055854" imgH="8518007" progId="Word.Document.12">
                  <p:embed/>
                  <p:pic>
                    <p:nvPicPr>
                      <p:cNvPr id="5" name="Object 4">
                        <a:extLst>
                          <a:ext uri="{FF2B5EF4-FFF2-40B4-BE49-F238E27FC236}">
                            <a16:creationId xmlns:a16="http://schemas.microsoft.com/office/drawing/2014/main" id="{CCFE776C-0D6C-CF4B-BC7F-2B1CBE545065}"/>
                          </a:ext>
                        </a:extLst>
                      </p:cNvPr>
                      <p:cNvPicPr/>
                      <p:nvPr/>
                    </p:nvPicPr>
                    <p:blipFill>
                      <a:blip r:embed="rId5"/>
                      <a:stretch>
                        <a:fillRect/>
                      </a:stretch>
                    </p:blipFill>
                    <p:spPr>
                      <a:xfrm>
                        <a:off x="6884988" y="1581150"/>
                        <a:ext cx="2043112" cy="2886075"/>
                      </a:xfrm>
                      <a:prstGeom prst="rect">
                        <a:avLst/>
                      </a:prstGeom>
                    </p:spPr>
                  </p:pic>
                </p:oleObj>
              </mc:Fallback>
            </mc:AlternateContent>
          </a:graphicData>
        </a:graphic>
      </p:graphicFrame>
      <p:sp>
        <p:nvSpPr>
          <p:cNvPr id="10" name="Rectangle 9"/>
          <p:cNvSpPr/>
          <p:nvPr/>
        </p:nvSpPr>
        <p:spPr>
          <a:xfrm>
            <a:off x="1583631" y="1820419"/>
            <a:ext cx="4969131" cy="491958"/>
          </a:xfrm>
          <a:prstGeom prst="rect">
            <a:avLst/>
          </a:prstGeom>
          <a:solidFill>
            <a:schemeClr val="accent4">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a:solidFill>
                  <a:srgbClr val="000000"/>
                </a:solidFill>
                <a:latin typeface="Consolas" panose="020B0609020204030204" pitchFamily="49" charset="0"/>
                <a:cs typeface="Consolas" panose="020B0609020204030204" pitchFamily="49" charset="0"/>
              </a:rPr>
              <a:t>ctr &lt;- </a:t>
            </a:r>
            <a:r>
              <a:rPr lang="en-US" sz="1400" b="1">
                <a:solidFill>
                  <a:srgbClr val="214A88"/>
                </a:solidFill>
                <a:latin typeface="Consolas" panose="020B0609020204030204" pitchFamily="49" charset="0"/>
                <a:cs typeface="Consolas" panose="020B0609020204030204" pitchFamily="49" charset="0"/>
              </a:rPr>
              <a:t>pmx_nm</a:t>
            </a:r>
            <a:r>
              <a:rPr lang="en-US" sz="1400">
                <a:solidFill>
                  <a:srgbClr val="000000"/>
                </a:solidFill>
                <a:latin typeface="Consolas" panose="020B0609020204030204" pitchFamily="49" charset="0"/>
                <a:cs typeface="Consolas" panose="020B0609020204030204" pitchFamily="49" charset="0"/>
              </a:rPr>
              <a:t>(</a:t>
            </a:r>
            <a:r>
              <a:rPr lang="en-US" sz="1400">
                <a:solidFill>
                  <a:srgbClr val="214A88"/>
                </a:solidFill>
                <a:latin typeface="Consolas" panose="020B0609020204030204" pitchFamily="49" charset="0"/>
                <a:cs typeface="Consolas" panose="020B0609020204030204" pitchFamily="49" charset="0"/>
              </a:rPr>
              <a:t>directory = </a:t>
            </a:r>
            <a:r>
              <a:rPr lang="en-US" sz="1400">
                <a:solidFill>
                  <a:srgbClr val="000000"/>
                </a:solidFill>
                <a:latin typeface="Consolas" panose="020B0609020204030204" pitchFamily="49" charset="0"/>
                <a:cs typeface="Consolas" panose="020B0609020204030204" pitchFamily="49" charset="0"/>
              </a:rPr>
              <a:t>nonmem_dir_path,</a:t>
            </a:r>
            <a:r>
              <a:rPr lang="en-US" sz="1400">
                <a:solidFill>
                  <a:srgbClr val="214A88"/>
                </a:solidFill>
                <a:latin typeface="Consolas" panose="020B0609020204030204" pitchFamily="49" charset="0"/>
                <a:cs typeface="Consolas" panose="020B0609020204030204" pitchFamily="49" charset="0"/>
              </a:rPr>
              <a:t> </a:t>
            </a:r>
          </a:p>
          <a:p>
            <a:r>
              <a:rPr lang="en-US" sz="1400">
                <a:solidFill>
                  <a:srgbClr val="214A88"/>
                </a:solidFill>
                <a:latin typeface="Consolas" panose="020B0609020204030204" pitchFamily="49" charset="0"/>
                <a:cs typeface="Consolas" panose="020B0609020204030204" pitchFamily="49" charset="0"/>
              </a:rPr>
              <a:t>              file = </a:t>
            </a:r>
            <a:r>
              <a:rPr lang="en-US" sz="1400">
                <a:solidFill>
                  <a:srgbClr val="4F9A05"/>
                </a:solidFill>
                <a:latin typeface="Consolas" panose="020B0609020204030204" pitchFamily="49" charset="0"/>
                <a:cs typeface="Consolas" panose="020B0609020204030204" pitchFamily="49" charset="0"/>
              </a:rPr>
              <a:t>“my_nonmem_run.lst"</a:t>
            </a:r>
            <a:r>
              <a:rPr lang="en-US" sz="1400">
                <a:solidFill>
                  <a:srgbClr val="000000"/>
                </a:solidFill>
                <a:latin typeface="Consolas" panose="020B0609020204030204" pitchFamily="49" charset="0"/>
                <a:cs typeface="Consolas" panose="020B0609020204030204" pitchFamily="49" charset="0"/>
              </a:rPr>
              <a:t>)</a:t>
            </a:r>
          </a:p>
        </p:txBody>
      </p:sp>
      <p:sp>
        <p:nvSpPr>
          <p:cNvPr id="11" name="Rectangle 10"/>
          <p:cNvSpPr/>
          <p:nvPr/>
        </p:nvSpPr>
        <p:spPr>
          <a:xfrm>
            <a:off x="1545771" y="2372982"/>
            <a:ext cx="4979671" cy="491940"/>
          </a:xfrm>
          <a:prstGeom prst="rect">
            <a:avLst/>
          </a:prstGeom>
          <a:solidFill>
            <a:srgbClr val="FFCCCC">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dirty="0">
                <a:solidFill>
                  <a:srgbClr val="000000"/>
                </a:solidFill>
                <a:latin typeface="Consolas" panose="020B0609020204030204" pitchFamily="49" charset="0"/>
                <a:cs typeface="Consolas" panose="020B0609020204030204" pitchFamily="49" charset="0"/>
              </a:rPr>
              <a:t>ctr &lt;- </a:t>
            </a:r>
            <a:r>
              <a:rPr lang="en-US" sz="1400" b="1" dirty="0" err="1">
                <a:solidFill>
                  <a:srgbClr val="214A88"/>
                </a:solidFill>
                <a:latin typeface="Consolas" panose="020B0609020204030204" pitchFamily="49" charset="0"/>
                <a:cs typeface="Consolas" panose="020B0609020204030204" pitchFamily="49" charset="0"/>
              </a:rPr>
              <a:t>pmx_mlxtran</a:t>
            </a:r>
            <a:r>
              <a:rPr lang="en-US" sz="1400" dirty="0">
                <a:solidFill>
                  <a:srgbClr val="000000"/>
                </a:solidFill>
                <a:latin typeface="Consolas" panose="020B0609020204030204" pitchFamily="49" charset="0"/>
                <a:cs typeface="Consolas" panose="020B0609020204030204" pitchFamily="49" charset="0"/>
              </a:rPr>
              <a:t>(</a:t>
            </a:r>
            <a:r>
              <a:rPr lang="en-US" sz="1400" dirty="0" err="1">
                <a:solidFill>
                  <a:srgbClr val="214A88"/>
                </a:solidFill>
                <a:latin typeface="Consolas" panose="020B0609020204030204" pitchFamily="49" charset="0"/>
                <a:cs typeface="Consolas" panose="020B0609020204030204" pitchFamily="49" charset="0"/>
              </a:rPr>
              <a:t>file_name</a:t>
            </a:r>
            <a:r>
              <a:rPr lang="en-US" sz="1400" dirty="0">
                <a:solidFill>
                  <a:srgbClr val="214A88"/>
                </a:solidFill>
                <a:latin typeface="Consolas" panose="020B0609020204030204" pitchFamily="49" charset="0"/>
                <a:cs typeface="Consolas" panose="020B0609020204030204" pitchFamily="49" charset="0"/>
              </a:rPr>
              <a:t> = </a:t>
            </a:r>
            <a:r>
              <a:rPr lang="en-US" sz="1400" dirty="0" err="1">
                <a:solidFill>
                  <a:srgbClr val="000000"/>
                </a:solidFill>
                <a:latin typeface="Consolas" panose="020B0609020204030204" pitchFamily="49" charset="0"/>
                <a:cs typeface="Consolas" panose="020B0609020204030204" pitchFamily="49" charset="0"/>
              </a:rPr>
              <a:t>mlxtran_path</a:t>
            </a:r>
            <a:r>
              <a:rPr lang="en-US" sz="1400" dirty="0">
                <a:solidFill>
                  <a:srgbClr val="000000"/>
                </a:solidFill>
                <a:latin typeface="Consolas" panose="020B0609020204030204" pitchFamily="49" charset="0"/>
                <a:cs typeface="Consolas" panose="020B0609020204030204" pitchFamily="49" charset="0"/>
              </a:rPr>
              <a:t>)</a:t>
            </a:r>
          </a:p>
        </p:txBody>
      </p:sp>
      <p:sp>
        <p:nvSpPr>
          <p:cNvPr id="12" name="Rectangle 11"/>
          <p:cNvSpPr/>
          <p:nvPr/>
        </p:nvSpPr>
        <p:spPr>
          <a:xfrm>
            <a:off x="1573529" y="2941931"/>
            <a:ext cx="4979669" cy="491940"/>
          </a:xfrm>
          <a:prstGeom prst="rect">
            <a:avLst/>
          </a:prstGeom>
          <a:solidFill>
            <a:srgbClr val="92D05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err="1">
                <a:solidFill>
                  <a:srgbClr val="000000"/>
                </a:solidFill>
                <a:latin typeface="Consolas" panose="020B0609020204030204" pitchFamily="49" charset="0"/>
                <a:cs typeface="Consolas" panose="020B0609020204030204" pitchFamily="49" charset="0"/>
              </a:rPr>
              <a:t>ctr</a:t>
            </a:r>
            <a:r>
              <a:rPr lang="en-US" sz="1400">
                <a:solidFill>
                  <a:srgbClr val="000000"/>
                </a:solidFill>
                <a:latin typeface="Consolas" panose="020B0609020204030204" pitchFamily="49" charset="0"/>
                <a:cs typeface="Consolas" panose="020B0609020204030204" pitchFamily="49" charset="0"/>
              </a:rPr>
              <a:t> &lt;- </a:t>
            </a:r>
            <a:r>
              <a:rPr lang="en-US" sz="1400" b="1" err="1">
                <a:solidFill>
                  <a:srgbClr val="214A88"/>
                </a:solidFill>
                <a:latin typeface="Consolas" panose="020B0609020204030204" pitchFamily="49" charset="0"/>
                <a:cs typeface="Consolas" panose="020B0609020204030204" pitchFamily="49" charset="0"/>
              </a:rPr>
              <a:t>pmx_nlmxir</a:t>
            </a:r>
            <a:r>
              <a:rPr lang="en-US" sz="1400">
                <a:solidFill>
                  <a:srgbClr val="000000"/>
                </a:solidFill>
                <a:latin typeface="Consolas" panose="020B0609020204030204" pitchFamily="49" charset="0"/>
                <a:cs typeface="Consolas" panose="020B0609020204030204" pitchFamily="49" charset="0"/>
              </a:rPr>
              <a:t>(</a:t>
            </a:r>
            <a:r>
              <a:rPr lang="en-US" sz="1400">
                <a:solidFill>
                  <a:srgbClr val="214A88"/>
                </a:solidFill>
                <a:latin typeface="Consolas" panose="020B0609020204030204" pitchFamily="49" charset="0"/>
                <a:cs typeface="Consolas" panose="020B0609020204030204" pitchFamily="49" charset="0"/>
              </a:rPr>
              <a:t>fit</a:t>
            </a:r>
            <a:r>
              <a:rPr lang="en-US" sz="1400">
                <a:solidFill>
                  <a:srgbClr val="000000"/>
                </a:solidFill>
                <a:latin typeface="Consolas" panose="020B0609020204030204" pitchFamily="49" charset="0"/>
                <a:cs typeface="Consolas" panose="020B0609020204030204" pitchFamily="49" charset="0"/>
              </a:rPr>
              <a:t>)</a:t>
            </a:r>
          </a:p>
        </p:txBody>
      </p:sp>
      <p:sp>
        <p:nvSpPr>
          <p:cNvPr id="13" name="Rectangle 12"/>
          <p:cNvSpPr/>
          <p:nvPr/>
        </p:nvSpPr>
        <p:spPr>
          <a:xfrm>
            <a:off x="422515" y="3483585"/>
            <a:ext cx="6130685" cy="1088415"/>
          </a:xfrm>
          <a:prstGeom prst="rect">
            <a:avLst/>
          </a:prstGeom>
          <a:solidFill>
            <a:schemeClr val="bg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b="1">
                <a:solidFill>
                  <a:schemeClr val="tx1"/>
                </a:solidFill>
                <a:latin typeface="Consolas" panose="020B0609020204030204" pitchFamily="49" charset="0"/>
                <a:cs typeface="Consolas" panose="020B0609020204030204" pitchFamily="49" charset="0"/>
              </a:rPr>
              <a:t>Report Generation</a:t>
            </a:r>
          </a:p>
          <a:p>
            <a:r>
              <a:rPr lang="en-US" sz="1400">
                <a:solidFill>
                  <a:srgbClr val="000000"/>
                </a:solidFill>
                <a:latin typeface="Consolas" panose="020B0609020204030204" pitchFamily="49" charset="0"/>
                <a:cs typeface="Consolas" panose="020B0609020204030204" pitchFamily="49" charset="0"/>
              </a:rPr>
              <a:t>ctr %&gt;% </a:t>
            </a:r>
            <a:r>
              <a:rPr lang="en-US" sz="1400" b="1" err="1">
                <a:solidFill>
                  <a:srgbClr val="214A88"/>
                </a:solidFill>
                <a:latin typeface="Consolas" panose="020B0609020204030204" pitchFamily="49" charset="0"/>
                <a:cs typeface="Consolas" panose="020B0609020204030204" pitchFamily="49" charset="0"/>
              </a:rPr>
              <a:t>pmx_report</a:t>
            </a:r>
            <a:r>
              <a:rPr lang="en-US" sz="1400">
                <a:solidFill>
                  <a:srgbClr val="000000"/>
                </a:solidFill>
                <a:latin typeface="Consolas" panose="020B0609020204030204" pitchFamily="49" charset="0"/>
                <a:cs typeface="Consolas" panose="020B0609020204030204" pitchFamily="49" charset="0"/>
              </a:rPr>
              <a:t>(</a:t>
            </a:r>
            <a:r>
              <a:rPr lang="en-US" sz="1400">
                <a:solidFill>
                  <a:srgbClr val="214A88"/>
                </a:solidFill>
                <a:latin typeface="Consolas" panose="020B0609020204030204" pitchFamily="49" charset="0"/>
                <a:cs typeface="Consolas" panose="020B0609020204030204" pitchFamily="49" charset="0"/>
              </a:rPr>
              <a:t>name	= </a:t>
            </a:r>
            <a:r>
              <a:rPr lang="en-US" sz="1400">
                <a:solidFill>
                  <a:srgbClr val="4F9A05"/>
                </a:solidFill>
                <a:latin typeface="Consolas" panose="020B0609020204030204" pitchFamily="49" charset="0"/>
                <a:cs typeface="Consolas" panose="020B0609020204030204" pitchFamily="49" charset="0"/>
              </a:rPr>
              <a:t>"</a:t>
            </a:r>
            <a:r>
              <a:rPr lang="en-US" sz="1400" err="1">
                <a:solidFill>
                  <a:srgbClr val="4F9A05"/>
                </a:solidFill>
                <a:latin typeface="Consolas" panose="020B0609020204030204" pitchFamily="49" charset="0"/>
                <a:cs typeface="Consolas" panose="020B0609020204030204" pitchFamily="49" charset="0"/>
              </a:rPr>
              <a:t>ggPMX_Report</a:t>
            </a:r>
            <a:r>
              <a:rPr lang="en-US" sz="1400">
                <a:solidFill>
                  <a:srgbClr val="4F9A05"/>
                </a:solidFill>
                <a:latin typeface="Consolas" panose="020B0609020204030204" pitchFamily="49" charset="0"/>
                <a:cs typeface="Consolas" panose="020B0609020204030204" pitchFamily="49" charset="0"/>
              </a:rPr>
              <a:t>"</a:t>
            </a:r>
            <a:r>
              <a:rPr lang="en-US" sz="1400">
                <a:solidFill>
                  <a:srgbClr val="000000"/>
                </a:solidFill>
                <a:latin typeface="Consolas" panose="020B0609020204030204" pitchFamily="49" charset="0"/>
                <a:cs typeface="Consolas" panose="020B0609020204030204" pitchFamily="49" charset="0"/>
              </a:rPr>
              <a:t>,</a:t>
            </a:r>
          </a:p>
          <a:p>
            <a:r>
              <a:rPr lang="en-US" sz="1400">
                <a:solidFill>
                  <a:srgbClr val="214A88"/>
                </a:solidFill>
                <a:latin typeface="Consolas" panose="020B0609020204030204" pitchFamily="49" charset="0"/>
                <a:cs typeface="Consolas" panose="020B0609020204030204" pitchFamily="49" charset="0"/>
              </a:rPr>
              <a:t>	         	</a:t>
            </a:r>
            <a:r>
              <a:rPr lang="en-US" sz="1400" err="1">
                <a:solidFill>
                  <a:srgbClr val="214A88"/>
                </a:solidFill>
                <a:latin typeface="Consolas" panose="020B0609020204030204" pitchFamily="49" charset="0"/>
                <a:cs typeface="Consolas" panose="020B0609020204030204" pitchFamily="49" charset="0"/>
              </a:rPr>
              <a:t>save_dir</a:t>
            </a:r>
            <a:r>
              <a:rPr lang="en-US" sz="1400">
                <a:solidFill>
                  <a:srgbClr val="214A88"/>
                </a:solidFill>
                <a:latin typeface="Consolas" panose="020B0609020204030204" pitchFamily="49" charset="0"/>
                <a:cs typeface="Consolas" panose="020B0609020204030204" pitchFamily="49" charset="0"/>
              </a:rPr>
              <a:t> 	= </a:t>
            </a:r>
            <a:r>
              <a:rPr lang="en-US" sz="1400">
                <a:solidFill>
                  <a:srgbClr val="4F9A05"/>
                </a:solidFill>
                <a:latin typeface="Consolas" panose="020B0609020204030204" pitchFamily="49" charset="0"/>
                <a:cs typeface="Consolas" panose="020B0609020204030204" pitchFamily="49" charset="0"/>
              </a:rPr>
              <a:t>"</a:t>
            </a:r>
            <a:r>
              <a:rPr lang="en-US" sz="1400" err="1">
                <a:solidFill>
                  <a:srgbClr val="4F9A05"/>
                </a:solidFill>
                <a:latin typeface="Consolas" panose="020B0609020204030204" pitchFamily="49" charset="0"/>
                <a:cs typeface="Consolas" panose="020B0609020204030204" pitchFamily="49" charset="0"/>
              </a:rPr>
              <a:t>working_directory</a:t>
            </a:r>
            <a:r>
              <a:rPr lang="en-US" sz="1400">
                <a:solidFill>
                  <a:srgbClr val="4F9A05"/>
                </a:solidFill>
                <a:latin typeface="Consolas" panose="020B0609020204030204" pitchFamily="49" charset="0"/>
                <a:cs typeface="Consolas" panose="020B0609020204030204" pitchFamily="49" charset="0"/>
              </a:rPr>
              <a:t>“,</a:t>
            </a:r>
          </a:p>
          <a:p>
            <a:r>
              <a:rPr lang="en-US" sz="1400">
                <a:solidFill>
                  <a:srgbClr val="4F9A05"/>
                </a:solidFill>
                <a:latin typeface="Consolas" panose="020B0609020204030204" pitchFamily="49" charset="0"/>
                <a:cs typeface="Consolas" panose="020B0609020204030204" pitchFamily="49" charset="0"/>
              </a:rPr>
              <a:t>                  	</a:t>
            </a:r>
            <a:r>
              <a:rPr lang="en-US" sz="1400">
                <a:solidFill>
                  <a:srgbClr val="214A88"/>
                </a:solidFill>
                <a:latin typeface="Consolas" panose="020B0609020204030204" pitchFamily="49" charset="0"/>
                <a:cs typeface="Consolas" panose="020B0609020204030204" pitchFamily="49" charset="0"/>
              </a:rPr>
              <a:t>format  	= </a:t>
            </a:r>
            <a:r>
              <a:rPr lang="en-US" sz="1400">
                <a:solidFill>
                  <a:srgbClr val="4F9A05"/>
                </a:solidFill>
                <a:latin typeface="Consolas" panose="020B0609020204030204" pitchFamily="49" charset="0"/>
                <a:cs typeface="Consolas" panose="020B0609020204030204" pitchFamily="49" charset="0"/>
              </a:rPr>
              <a:t>"report"</a:t>
            </a:r>
            <a:r>
              <a:rPr lang="en-US" sz="1400">
                <a:solidFill>
                  <a:srgbClr val="000000"/>
                </a:solidFill>
                <a:latin typeface="Consolas" panose="020B0609020204030204" pitchFamily="49" charset="0"/>
                <a:cs typeface="Consolas" panose="020B0609020204030204" pitchFamily="49" charset="0"/>
              </a:rPr>
              <a:t>, </a:t>
            </a:r>
            <a:r>
              <a:rPr lang="en-US" sz="1400">
                <a:solidFill>
                  <a:schemeClr val="tx1"/>
                </a:solidFill>
                <a:latin typeface="Consolas" panose="020B0609020204030204" pitchFamily="49" charset="0"/>
                <a:cs typeface="Consolas" panose="020B0609020204030204" pitchFamily="49" charset="0"/>
              </a:rPr>
              <a:t>		 	         	</a:t>
            </a:r>
            <a:r>
              <a:rPr lang="en-US" sz="1400">
                <a:solidFill>
                  <a:srgbClr val="214A88"/>
                </a:solidFill>
                <a:latin typeface="Consolas" panose="020B0609020204030204" pitchFamily="49" charset="0"/>
                <a:cs typeface="Consolas" panose="020B0609020204030204" pitchFamily="49" charset="0"/>
              </a:rPr>
              <a:t>extension	= </a:t>
            </a:r>
            <a:r>
              <a:rPr lang="en-US" sz="1400">
                <a:solidFill>
                  <a:srgbClr val="4F9A05"/>
                </a:solidFill>
                <a:latin typeface="Consolas" panose="020B0609020204030204" pitchFamily="49" charset="0"/>
                <a:cs typeface="Consolas" panose="020B0609020204030204" pitchFamily="49" charset="0"/>
              </a:rPr>
              <a:t>"word"</a:t>
            </a:r>
            <a:r>
              <a:rPr lang="en-US" sz="1400">
                <a:solidFill>
                  <a:schemeClr val="tx1"/>
                </a:solidFill>
                <a:latin typeface="Consolas" panose="020B0609020204030204" pitchFamily="49" charset="0"/>
                <a:cs typeface="Consolas" panose="020B0609020204030204" pitchFamily="49" charset="0"/>
              </a:rPr>
              <a:t>)</a:t>
            </a:r>
            <a:endParaRPr lang="en-US" sz="1400">
              <a:solidFill>
                <a:srgbClr val="000000"/>
              </a:solidFill>
              <a:latin typeface="Consolas" panose="020B0609020204030204" pitchFamily="49" charset="0"/>
              <a:cs typeface="Consolas" panose="020B0609020204030204" pitchFamily="49" charset="0"/>
            </a:endParaRPr>
          </a:p>
        </p:txBody>
      </p:sp>
      <p:sp>
        <p:nvSpPr>
          <p:cNvPr id="15" name="Rectangle 14"/>
          <p:cNvSpPr/>
          <p:nvPr/>
        </p:nvSpPr>
        <p:spPr>
          <a:xfrm>
            <a:off x="422516" y="1820419"/>
            <a:ext cx="1101484" cy="1613452"/>
          </a:xfrm>
          <a:prstGeom prst="rect">
            <a:avLst/>
          </a:prstGeom>
          <a:solidFill>
            <a:schemeClr val="bg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0" tIns="0" rIns="0" bIns="0" rtlCol="0" anchor="ctr" anchorCtr="0"/>
          <a:lstStyle/>
          <a:p>
            <a:r>
              <a:rPr lang="en-US" sz="1400" b="1">
                <a:solidFill>
                  <a:schemeClr val="tx1"/>
                </a:solidFill>
                <a:latin typeface="Consolas" panose="020B0609020204030204" pitchFamily="49" charset="0"/>
                <a:cs typeface="Consolas" panose="020B0609020204030204" pitchFamily="49" charset="0"/>
              </a:rPr>
              <a:t>Controller Creation</a:t>
            </a:r>
          </a:p>
        </p:txBody>
      </p:sp>
      <p:sp>
        <p:nvSpPr>
          <p:cNvPr id="7" name="TextBox 6"/>
          <p:cNvSpPr txBox="1"/>
          <p:nvPr/>
        </p:nvSpPr>
        <p:spPr>
          <a:xfrm>
            <a:off x="5562600" y="2029457"/>
            <a:ext cx="1049793" cy="307777"/>
          </a:xfrm>
          <a:prstGeom prst="rect">
            <a:avLst/>
          </a:prstGeom>
          <a:noFill/>
        </p:spPr>
        <p:txBody>
          <a:bodyPr wrap="square" rtlCol="0">
            <a:spAutoFit/>
          </a:bodyPr>
          <a:lstStyle/>
          <a:p>
            <a:pPr algn="r"/>
            <a:r>
              <a:rPr lang="en-US" sz="1400" b="1"/>
              <a:t>NONMEM</a:t>
            </a:r>
            <a:endParaRPr lang="en-US" b="1"/>
          </a:p>
        </p:txBody>
      </p:sp>
      <p:sp>
        <p:nvSpPr>
          <p:cNvPr id="16" name="TextBox 15"/>
          <p:cNvSpPr txBox="1"/>
          <p:nvPr/>
        </p:nvSpPr>
        <p:spPr>
          <a:xfrm>
            <a:off x="5562600" y="2554973"/>
            <a:ext cx="1049793" cy="307777"/>
          </a:xfrm>
          <a:prstGeom prst="rect">
            <a:avLst/>
          </a:prstGeom>
          <a:noFill/>
        </p:spPr>
        <p:txBody>
          <a:bodyPr wrap="square" rtlCol="0">
            <a:spAutoFit/>
          </a:bodyPr>
          <a:lstStyle/>
          <a:p>
            <a:pPr algn="r"/>
            <a:r>
              <a:rPr lang="en-US" sz="1400" b="1"/>
              <a:t>Monolix</a:t>
            </a:r>
            <a:endParaRPr lang="en-US" b="1"/>
          </a:p>
        </p:txBody>
      </p:sp>
      <p:sp>
        <p:nvSpPr>
          <p:cNvPr id="17" name="TextBox 16"/>
          <p:cNvSpPr txBox="1"/>
          <p:nvPr/>
        </p:nvSpPr>
        <p:spPr>
          <a:xfrm>
            <a:off x="5562600" y="3150951"/>
            <a:ext cx="1049793" cy="307777"/>
          </a:xfrm>
          <a:prstGeom prst="rect">
            <a:avLst/>
          </a:prstGeom>
          <a:noFill/>
        </p:spPr>
        <p:txBody>
          <a:bodyPr wrap="square" rtlCol="0">
            <a:spAutoFit/>
          </a:bodyPr>
          <a:lstStyle/>
          <a:p>
            <a:pPr algn="r"/>
            <a:r>
              <a:rPr lang="en-US" sz="1400" b="1"/>
              <a:t>nlmixr</a:t>
            </a:r>
            <a:endParaRPr lang="en-US" b="1"/>
          </a:p>
        </p:txBody>
      </p:sp>
      <p:sp>
        <p:nvSpPr>
          <p:cNvPr id="8" name="Striped Right Arrow 7"/>
          <p:cNvSpPr/>
          <p:nvPr/>
        </p:nvSpPr>
        <p:spPr>
          <a:xfrm>
            <a:off x="6087496" y="4014369"/>
            <a:ext cx="618104" cy="462381"/>
          </a:xfrm>
          <a:prstGeom prst="strip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8" name="Rectangle 17"/>
          <p:cNvSpPr/>
          <p:nvPr/>
        </p:nvSpPr>
        <p:spPr>
          <a:xfrm>
            <a:off x="457200" y="1334147"/>
            <a:ext cx="6130685" cy="417489"/>
          </a:xfrm>
          <a:prstGeom prst="rect">
            <a:avLst/>
          </a:prstGeom>
          <a:solidFill>
            <a:schemeClr val="bg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b="1">
                <a:solidFill>
                  <a:srgbClr val="214A88"/>
                </a:solidFill>
                <a:latin typeface="Consolas" panose="020B0609020204030204" pitchFamily="49" charset="0"/>
                <a:cs typeface="Consolas" panose="020B0609020204030204" pitchFamily="49" charset="0"/>
              </a:rPr>
              <a:t>library</a:t>
            </a:r>
            <a:r>
              <a:rPr lang="en-US" sz="1400">
                <a:solidFill>
                  <a:srgbClr val="000000"/>
                </a:solidFill>
                <a:latin typeface="Consolas" panose="020B0609020204030204" pitchFamily="49" charset="0"/>
                <a:cs typeface="Consolas" panose="020B0609020204030204" pitchFamily="49" charset="0"/>
              </a:rPr>
              <a:t>(</a:t>
            </a:r>
            <a:r>
              <a:rPr lang="en-US" sz="1400">
                <a:solidFill>
                  <a:srgbClr val="4F9A05"/>
                </a:solidFill>
                <a:latin typeface="Consolas" panose="020B0609020204030204" pitchFamily="49" charset="0"/>
                <a:cs typeface="Consolas" panose="020B0609020204030204" pitchFamily="49" charset="0"/>
              </a:rPr>
              <a:t>ggPMX</a:t>
            </a:r>
            <a:r>
              <a:rPr lang="en-US" sz="1400">
                <a:solidFill>
                  <a:srgbClr val="000000"/>
                </a:solidFill>
                <a:latin typeface="Consolas" panose="020B0609020204030204" pitchFamily="49" charset="0"/>
                <a:cs typeface="Consolas" panose="020B0609020204030204" pitchFamily="49" charset="0"/>
              </a:rPr>
              <a:t>)</a:t>
            </a:r>
          </a:p>
        </p:txBody>
      </p:sp>
      <p:sp>
        <p:nvSpPr>
          <p:cNvPr id="9" name="Slide Number Placeholder 8"/>
          <p:cNvSpPr>
            <a:spLocks noGrp="1"/>
          </p:cNvSpPr>
          <p:nvPr>
            <p:ph type="sldNum" sz="quarter" idx="11"/>
          </p:nvPr>
        </p:nvSpPr>
        <p:spPr/>
        <p:txBody>
          <a:bodyPr/>
          <a:lstStyle/>
          <a:p>
            <a:fld id="{47547CF9-5B10-D24F-A8D7-45A9778164F7}" type="slidenum">
              <a:rPr lang="uk-UA" smtClean="0"/>
              <a:pPr/>
              <a:t>7</a:t>
            </a:fld>
            <a:endParaRPr lang="uk-UA"/>
          </a:p>
        </p:txBody>
      </p:sp>
      <p:sp>
        <p:nvSpPr>
          <p:cNvPr id="19" name="Rectangle 18">
            <a:extLst>
              <a:ext uri="{FF2B5EF4-FFF2-40B4-BE49-F238E27FC236}">
                <a16:creationId xmlns:a16="http://schemas.microsoft.com/office/drawing/2014/main" id="{FBD61668-C28A-4BED-A894-4FF1B57B0F42}"/>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0" name="Rectangle 19">
            <a:extLst>
              <a:ext uri="{FF2B5EF4-FFF2-40B4-BE49-F238E27FC236}">
                <a16:creationId xmlns:a16="http://schemas.microsoft.com/office/drawing/2014/main" id="{42285C4C-BE7A-4D1E-95E6-E1BF7E9F563A}"/>
              </a:ext>
            </a:extLst>
          </p:cNvPr>
          <p:cNvSpPr/>
          <p:nvPr/>
        </p:nvSpPr>
        <p:spPr>
          <a:xfrm>
            <a:off x="5562600" y="4571360"/>
            <a:ext cx="3364996"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21" name="Picture 20">
            <a:extLst>
              <a:ext uri="{FF2B5EF4-FFF2-40B4-BE49-F238E27FC236}">
                <a16:creationId xmlns:a16="http://schemas.microsoft.com/office/drawing/2014/main" id="{7B463112-7BBD-44C4-B7C1-D7FD58C8AEE8}"/>
              </a:ext>
            </a:extLst>
          </p:cNvPr>
          <p:cNvPicPr>
            <a:picLocks noChangeAspect="1"/>
          </p:cNvPicPr>
          <p:nvPr/>
        </p:nvPicPr>
        <p:blipFill rotWithShape="1">
          <a:blip r:embed="rId6"/>
          <a:srcRect l="52861" t="61905" r="8694" b="23809"/>
          <a:stretch/>
        </p:blipFill>
        <p:spPr>
          <a:xfrm>
            <a:off x="8003222" y="4781550"/>
            <a:ext cx="683578" cy="256342"/>
          </a:xfrm>
          <a:prstGeom prst="rect">
            <a:avLst/>
          </a:prstGeom>
        </p:spPr>
      </p:pic>
    </p:spTree>
    <p:extLst>
      <p:ext uri="{BB962C8B-B14F-4D97-AF65-F5344CB8AC3E}">
        <p14:creationId xmlns:p14="http://schemas.microsoft.com/office/powerpoint/2010/main" val="3560365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fld id="{47547CF9-5B10-D24F-A8D7-45A9778164F7}" type="slidenum">
              <a:rPr lang="uk-UA" smtClean="0"/>
              <a:pPr/>
              <a:t>8</a:t>
            </a:fld>
            <a:endParaRPr lang="uk-UA"/>
          </a:p>
        </p:txBody>
      </p:sp>
      <p:pic>
        <p:nvPicPr>
          <p:cNvPr id="5" name="Picture 4">
            <a:extLst>
              <a:ext uri="{FF2B5EF4-FFF2-40B4-BE49-F238E27FC236}">
                <a16:creationId xmlns:a16="http://schemas.microsoft.com/office/drawing/2014/main" id="{35321795-50F1-434F-981B-BFD46714706D}"/>
              </a:ext>
            </a:extLst>
          </p:cNvPr>
          <p:cNvPicPr>
            <a:picLocks noChangeAspect="1"/>
          </p:cNvPicPr>
          <p:nvPr/>
        </p:nvPicPr>
        <p:blipFill>
          <a:blip r:embed="rId3"/>
          <a:stretch>
            <a:fillRect/>
          </a:stretch>
        </p:blipFill>
        <p:spPr>
          <a:xfrm>
            <a:off x="0" y="139835"/>
            <a:ext cx="9144000" cy="4863830"/>
          </a:xfrm>
          <a:prstGeom prst="rect">
            <a:avLst/>
          </a:prstGeom>
        </p:spPr>
      </p:pic>
    </p:spTree>
    <p:extLst>
      <p:ext uri="{BB962C8B-B14F-4D97-AF65-F5344CB8AC3E}">
        <p14:creationId xmlns:p14="http://schemas.microsoft.com/office/powerpoint/2010/main" val="2174593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1"/>
          </p:nvPr>
        </p:nvSpPr>
        <p:spPr/>
        <p:txBody>
          <a:bodyPr/>
          <a:lstStyle/>
          <a:p>
            <a:fld id="{47547CF9-5B10-D24F-A8D7-45A9778164F7}" type="slidenum">
              <a:rPr lang="uk-UA" smtClean="0"/>
              <a:pPr/>
              <a:t>9</a:t>
            </a:fld>
            <a:endParaRPr lang="uk-UA"/>
          </a:p>
        </p:txBody>
      </p:sp>
      <p:pic>
        <p:nvPicPr>
          <p:cNvPr id="4" name="Picture 3">
            <a:extLst>
              <a:ext uri="{FF2B5EF4-FFF2-40B4-BE49-F238E27FC236}">
                <a16:creationId xmlns:a16="http://schemas.microsoft.com/office/drawing/2014/main" id="{9BB8A76C-3D91-40A6-9375-941785147AE2}"/>
              </a:ext>
            </a:extLst>
          </p:cNvPr>
          <p:cNvPicPr>
            <a:picLocks noChangeAspect="1"/>
          </p:cNvPicPr>
          <p:nvPr/>
        </p:nvPicPr>
        <p:blipFill>
          <a:blip r:embed="rId3"/>
          <a:stretch>
            <a:fillRect/>
          </a:stretch>
        </p:blipFill>
        <p:spPr>
          <a:xfrm>
            <a:off x="0" y="25019"/>
            <a:ext cx="9144000" cy="5093461"/>
          </a:xfrm>
          <a:prstGeom prst="rect">
            <a:avLst/>
          </a:prstGeom>
        </p:spPr>
      </p:pic>
    </p:spTree>
    <p:extLst>
      <p:ext uri="{BB962C8B-B14F-4D97-AF65-F5344CB8AC3E}">
        <p14:creationId xmlns:p14="http://schemas.microsoft.com/office/powerpoint/2010/main" val="36664211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HECK" val="LegalDisclaimerNO"/>
</p:tagLst>
</file>

<file path=ppt/theme/theme1.xml><?xml version="1.0" encoding="utf-8"?>
<a:theme xmlns:a="http://schemas.openxmlformats.org/drawingml/2006/main" name="Novartis 2016">
  <a:themeElements>
    <a:clrScheme name="Custom 6">
      <a:dk1>
        <a:srgbClr val="000000"/>
      </a:dk1>
      <a:lt1>
        <a:srgbClr val="FFFFFF"/>
      </a:lt1>
      <a:dk2>
        <a:srgbClr val="9D9D9C"/>
      </a:dk2>
      <a:lt2>
        <a:srgbClr val="C6C6C6"/>
      </a:lt2>
      <a:accent1>
        <a:srgbClr val="023761"/>
      </a:accent1>
      <a:accent2>
        <a:srgbClr val="0460A9"/>
      </a:accent2>
      <a:accent3>
        <a:srgbClr val="5191DD"/>
      </a:accent3>
      <a:accent4>
        <a:srgbClr val="9ABFDC"/>
      </a:accent4>
      <a:accent5>
        <a:srgbClr val="C6C6C6"/>
      </a:accent5>
      <a:accent6>
        <a:srgbClr val="9D9D9C"/>
      </a:accent6>
      <a:hlink>
        <a:srgbClr val="000000"/>
      </a:hlink>
      <a:folHlink>
        <a:srgbClr val="9D9D9C"/>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Novartis 2016">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a:solidFill>
          <a:schemeClr val="accent1"/>
        </a:solidFill>
        <a:ln>
          <a:noFill/>
        </a:ln>
      </a:spPr>
      <a:bodyPr lIns="0" tIns="0" rIns="0" bIns="0"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2" id="{C19B7BDB-81E6-4748-828F-5C5B12C9BF0B}" vid="{D724004F-CA97-47E7-9722-BAB7CE1591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blank</Template>
  <TotalTime>0</TotalTime>
  <Words>3179</Words>
  <Application>Microsoft Office PowerPoint</Application>
  <PresentationFormat>On-screen Show (16:9)</PresentationFormat>
  <Paragraphs>298</Paragraphs>
  <Slides>25</Slides>
  <Notes>25</Notes>
  <HiddenSlides>1</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31" baseType="lpstr">
      <vt:lpstr>Arial</vt:lpstr>
      <vt:lpstr>Arial Black</vt:lpstr>
      <vt:lpstr>Consolas</vt:lpstr>
      <vt:lpstr>Wingdings</vt:lpstr>
      <vt:lpstr>Novartis 2016</vt:lpstr>
      <vt:lpstr>Document</vt:lpstr>
      <vt:lpstr>ggPMX  Efficient and Versatile R package for Pharmacometrics Model Diagnostic Plots </vt:lpstr>
      <vt:lpstr>Who we are</vt:lpstr>
      <vt:lpstr>Life before ggPMX</vt:lpstr>
      <vt:lpstr>Life before ggPMX</vt:lpstr>
      <vt:lpstr>Compatible with NONMEM, Monolix, and nlmixr </vt:lpstr>
      <vt:lpstr>List of Diagnostic Plots </vt:lpstr>
      <vt:lpstr>ggPMX - Intuitive &amp; Fast Comprehensive model diagnostics report with two lines of code</vt:lpstr>
      <vt:lpstr>PowerPoint Presentation</vt:lpstr>
      <vt:lpstr>PowerPoint Presentation</vt:lpstr>
      <vt:lpstr>PowerPoint Presentation</vt:lpstr>
      <vt:lpstr>Software-Specific Requirements</vt:lpstr>
      <vt:lpstr>Single Plot Functions</vt:lpstr>
      <vt:lpstr>Generating a Diagnostics Report: pmx_report()</vt:lpstr>
      <vt:lpstr>Key features</vt:lpstr>
      <vt:lpstr>Plots customization – on the fly</vt:lpstr>
      <vt:lpstr>Multiple endpoint models</vt:lpstr>
      <vt:lpstr>VPC – Controller creation</vt:lpstr>
      <vt:lpstr>VPC - Default setting</vt:lpstr>
      <vt:lpstr>VPC – change the bins</vt:lpstr>
      <vt:lpstr>VPC - stratification</vt:lpstr>
      <vt:lpstr>Stratification</vt:lpstr>
      <vt:lpstr>Censored data </vt:lpstr>
      <vt:lpstr>Cheat Sheet</vt:lpstr>
      <vt:lpstr>Documentation &amp; Help</vt:lpstr>
      <vt:lpstr>PowerPoint Presentation</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ggPMX  Efficient and Versatile R package for Pharmacometrics Model Diagnostic Plots</dc:title>
  <dc:creator>Bieth, Bruno</dc:creator>
  <cp:lastModifiedBy>Baltcheva, Irina</cp:lastModifiedBy>
  <cp:revision>67</cp:revision>
  <cp:lastPrinted>2022-03-23T08:21:32Z</cp:lastPrinted>
  <dcterms:created xsi:type="dcterms:W3CDTF">2022-03-17T08:29:05Z</dcterms:created>
  <dcterms:modified xsi:type="dcterms:W3CDTF">2022-03-24T13:17:14Z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erName">
    <vt:lpwstr/>
  </property>
  <property fmtid="{D5CDD505-2E9C-101B-9397-08002B2CF9AE}" pid="3" name="ConfidentialityLevel">
    <vt:lpwstr>None (no value displayed on slides)</vt:lpwstr>
  </property>
  <property fmtid="{D5CDD505-2E9C-101B-9397-08002B2CF9AE}" pid="4" name="HideFooter">
    <vt:bool>false</vt:bool>
  </property>
  <property fmtid="{D5CDD505-2E9C-101B-9397-08002B2CF9AE}" pid="5" name="MSIP_Label_3c9bec58-8084-492e-8360-0e1cfe36408c_Enabled">
    <vt:lpwstr>true</vt:lpwstr>
  </property>
  <property fmtid="{D5CDD505-2E9C-101B-9397-08002B2CF9AE}" pid="6" name="MSIP_Label_3c9bec58-8084-492e-8360-0e1cfe36408c_SetDate">
    <vt:lpwstr>2022-03-17T08:29:05Z</vt:lpwstr>
  </property>
  <property fmtid="{D5CDD505-2E9C-101B-9397-08002B2CF9AE}" pid="7" name="MSIP_Label_3c9bec58-8084-492e-8360-0e1cfe36408c_Method">
    <vt:lpwstr>Standard</vt:lpwstr>
  </property>
  <property fmtid="{D5CDD505-2E9C-101B-9397-08002B2CF9AE}" pid="8" name="MSIP_Label_3c9bec58-8084-492e-8360-0e1cfe36408c_Name">
    <vt:lpwstr>Not Protected -Pilot</vt:lpwstr>
  </property>
  <property fmtid="{D5CDD505-2E9C-101B-9397-08002B2CF9AE}" pid="9" name="MSIP_Label_3c9bec58-8084-492e-8360-0e1cfe36408c_SiteId">
    <vt:lpwstr>f35a6974-607f-47d4-82d7-ff31d7dc53a5</vt:lpwstr>
  </property>
  <property fmtid="{D5CDD505-2E9C-101B-9397-08002B2CF9AE}" pid="10" name="MSIP_Label_3c9bec58-8084-492e-8360-0e1cfe36408c_ActionId">
    <vt:lpwstr>fe5621d7-48a5-40ad-8cb2-c5b79da2581a</vt:lpwstr>
  </property>
  <property fmtid="{D5CDD505-2E9C-101B-9397-08002B2CF9AE}" pid="11" name="MSIP_Label_3c9bec58-8084-492e-8360-0e1cfe36408c_ContentBits">
    <vt:lpwstr>0</vt:lpwstr>
  </property>
</Properties>
</file>

<file path=docProps/thumbnail.jpeg>
</file>